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EEF57-8532-4BF6-98BF-D606AD363DDD}" type="datetimeFigureOut">
              <a:rPr lang="th-TH" smtClean="0"/>
              <a:pPr/>
              <a:t>19/08/56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723C0-47C4-45DF-A45C-3558A05BEE5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ORGANIZATIONAL BEHAVIOR - 1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Characteristics of work </a:t>
            </a:r>
            <a:r>
              <a:rPr lang="en-US" dirty="0" err="1" smtClean="0"/>
              <a:t>organisations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5. The Apex – which describes the top of the </a:t>
            </a:r>
            <a:r>
              <a:rPr lang="en-US" dirty="0" err="1" smtClean="0"/>
              <a:t>organisation</a:t>
            </a:r>
            <a:r>
              <a:rPr lang="en-US" dirty="0" smtClean="0"/>
              <a:t> which decides what it is going to do, how </a:t>
            </a:r>
            <a:r>
              <a:rPr lang="en-US" dirty="0" smtClean="0"/>
              <a:t>and </a:t>
            </a:r>
            <a:r>
              <a:rPr lang="en-US" dirty="0" smtClean="0"/>
              <a:t>when. This can be a single manager – who might be an owner – or it can be a series of </a:t>
            </a:r>
            <a:r>
              <a:rPr lang="en-US" dirty="0" smtClean="0"/>
              <a:t>boards of </a:t>
            </a:r>
            <a:r>
              <a:rPr lang="en-US" dirty="0" smtClean="0"/>
              <a:t>directors and committees of heads of departments in more complex </a:t>
            </a:r>
            <a:r>
              <a:rPr lang="en-US" dirty="0" err="1" smtClean="0"/>
              <a:t>organisations</a:t>
            </a:r>
            <a:r>
              <a:rPr lang="en-US" dirty="0" smtClean="0"/>
              <a:t>. However it is </a:t>
            </a:r>
            <a:r>
              <a:rPr lang="en-US" dirty="0" smtClean="0"/>
              <a:t>structured </a:t>
            </a:r>
            <a:r>
              <a:rPr lang="en-US" dirty="0" smtClean="0"/>
              <a:t>it provides the strategic direction for an </a:t>
            </a:r>
            <a:r>
              <a:rPr lang="en-US" dirty="0" err="1" smtClean="0"/>
              <a:t>organisation</a:t>
            </a:r>
            <a:r>
              <a:rPr lang="en-US" dirty="0" smtClean="0"/>
              <a:t> – in other words where it wants </a:t>
            </a:r>
            <a:r>
              <a:rPr lang="en-US" dirty="0" smtClean="0"/>
              <a:t>to go </a:t>
            </a:r>
            <a:r>
              <a:rPr lang="en-US" dirty="0" smtClean="0"/>
              <a:t>and how it is going to get there.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1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5 parts of your UNIVERSITY</a:t>
            </a:r>
          </a:p>
          <a:p>
            <a:r>
              <a:rPr lang="en-US" dirty="0" smtClean="0"/>
              <a:t>Who (what) does present each part of your University? 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/>
              <a:t>Mintzberg</a:t>
            </a:r>
            <a:r>
              <a:rPr lang="en-US" dirty="0" smtClean="0"/>
              <a:t> also goes on to show how different types of problem facing an </a:t>
            </a:r>
            <a:r>
              <a:rPr lang="en-US" dirty="0" err="1" smtClean="0"/>
              <a:t>organisation</a:t>
            </a:r>
            <a:r>
              <a:rPr lang="en-US" dirty="0" smtClean="0"/>
              <a:t> can result in </a:t>
            </a:r>
            <a:r>
              <a:rPr lang="en-US" dirty="0" smtClean="0"/>
              <a:t>different </a:t>
            </a:r>
            <a:r>
              <a:rPr lang="en-US" dirty="0" smtClean="0"/>
              <a:t>ways for solving the problems through </a:t>
            </a:r>
            <a:r>
              <a:rPr lang="en-US" dirty="0" err="1" smtClean="0"/>
              <a:t>organisational</a:t>
            </a:r>
            <a:r>
              <a:rPr lang="en-US" dirty="0" smtClean="0"/>
              <a:t> means.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He </a:t>
            </a:r>
            <a:r>
              <a:rPr lang="en-US" dirty="0" smtClean="0"/>
              <a:t>called this coordinating </a:t>
            </a:r>
            <a:r>
              <a:rPr lang="en-US" dirty="0" smtClean="0"/>
              <a:t>mechanisms </a:t>
            </a:r>
            <a:r>
              <a:rPr lang="en-US" dirty="0" smtClean="0"/>
              <a:t>and they are:- </a:t>
            </a:r>
          </a:p>
          <a:p>
            <a:r>
              <a:rPr lang="en-US" dirty="0" smtClean="0"/>
              <a:t> 	1. Mutual adjustment – when employees in the operational core cooperate fruitfully with each other. </a:t>
            </a:r>
          </a:p>
          <a:p>
            <a:r>
              <a:rPr lang="en-US" dirty="0" smtClean="0"/>
              <a:t> 	2. Direct supervisions – self explanatory but costly in terms of managerial time </a:t>
            </a:r>
          </a:p>
          <a:p>
            <a:r>
              <a:rPr lang="en-US" dirty="0" smtClean="0"/>
              <a:t> 	3. </a:t>
            </a:r>
            <a:r>
              <a:rPr lang="en-US" dirty="0" err="1" smtClean="0"/>
              <a:t>Standardisation</a:t>
            </a:r>
            <a:r>
              <a:rPr lang="en-US" dirty="0" smtClean="0"/>
              <a:t> of work – through systems and procedures etc </a:t>
            </a:r>
          </a:p>
          <a:p>
            <a:r>
              <a:rPr lang="en-US" dirty="0" smtClean="0"/>
              <a:t> 	4. </a:t>
            </a:r>
            <a:r>
              <a:rPr lang="en-US" dirty="0" err="1" smtClean="0"/>
              <a:t>Standardisation</a:t>
            </a:r>
            <a:r>
              <a:rPr lang="en-US" dirty="0" smtClean="0"/>
              <a:t> of outputs – through targets and specifications etc </a:t>
            </a:r>
          </a:p>
          <a:p>
            <a:r>
              <a:rPr lang="en-US" dirty="0" smtClean="0"/>
              <a:t> 	5. </a:t>
            </a:r>
            <a:r>
              <a:rPr lang="en-US" dirty="0" err="1" smtClean="0"/>
              <a:t>Standardisation</a:t>
            </a:r>
            <a:r>
              <a:rPr lang="en-US" dirty="0" smtClean="0"/>
              <a:t> of skills – through employees’ abilities to achieve a task. May involve further </a:t>
            </a:r>
            <a:r>
              <a:rPr lang="en-US" dirty="0" smtClean="0"/>
              <a:t>training </a:t>
            </a:r>
            <a:r>
              <a:rPr lang="en-US" dirty="0" smtClean="0"/>
              <a:t>and managerial input </a:t>
            </a:r>
          </a:p>
          <a:p>
            <a:r>
              <a:rPr lang="en-US" dirty="0" smtClean="0"/>
              <a:t> 	</a:t>
            </a:r>
            <a:r>
              <a:rPr lang="en-US" dirty="0" smtClean="0"/>
              <a:t>6</a:t>
            </a:r>
            <a:r>
              <a:rPr lang="en-US" dirty="0" smtClean="0"/>
              <a:t>. </a:t>
            </a:r>
            <a:r>
              <a:rPr lang="en-US" dirty="0" err="1" smtClean="0"/>
              <a:t>Standardisation</a:t>
            </a:r>
            <a:r>
              <a:rPr lang="en-US" dirty="0" smtClean="0"/>
              <a:t> of norms – through establishing a common set of beliefs in how tasks are best </a:t>
            </a:r>
            <a:r>
              <a:rPr lang="en-US" dirty="0" smtClean="0"/>
              <a:t>achieved </a:t>
            </a:r>
            <a:r>
              <a:rPr lang="en-US" dirty="0" smtClean="0"/>
              <a:t>or approached.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Power – centralized or </a:t>
            </a:r>
            <a:r>
              <a:rPr lang="en-US" b="1" dirty="0" err="1" smtClean="0"/>
              <a:t>decentralised</a:t>
            </a:r>
            <a:r>
              <a:rPr lang="en-US" b="1" dirty="0" smtClean="0"/>
              <a:t>? 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There </a:t>
            </a:r>
            <a:r>
              <a:rPr lang="en-US" dirty="0" smtClean="0"/>
              <a:t>is no easy answer to this dilemma. In some </a:t>
            </a:r>
            <a:r>
              <a:rPr lang="en-US" dirty="0" err="1" smtClean="0"/>
              <a:t>organisations</a:t>
            </a:r>
            <a:r>
              <a:rPr lang="en-US" dirty="0" smtClean="0"/>
              <a:t>, power is concentrated in one person or </a:t>
            </a:r>
            <a:r>
              <a:rPr lang="en-US" dirty="0" smtClean="0"/>
              <a:t>one </a:t>
            </a:r>
            <a:r>
              <a:rPr lang="en-US" dirty="0" smtClean="0"/>
              <a:t>board or committee – and is, therefore </a:t>
            </a:r>
            <a:r>
              <a:rPr lang="en-US" dirty="0" err="1" smtClean="0"/>
              <a:t>centralised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others, such as accountancy practices, it is spread around a number of senior partners who all have to agree a policy before it is adopted – therefore </a:t>
            </a:r>
            <a:r>
              <a:rPr lang="en-US" dirty="0" err="1" smtClean="0"/>
              <a:t>decentralised</a:t>
            </a:r>
            <a:r>
              <a:rPr lang="en-US" dirty="0" smtClean="0"/>
              <a:t>. Neither is necessarily better than the other; it all depends on what the </a:t>
            </a:r>
            <a:r>
              <a:rPr lang="en-US" dirty="0" err="1" smtClean="0"/>
              <a:t>organisation</a:t>
            </a:r>
            <a:r>
              <a:rPr lang="en-US" dirty="0" smtClean="0"/>
              <a:t> is and how it proposes to achieve its objectives.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are some rather less complicated writers on </a:t>
            </a:r>
            <a:r>
              <a:rPr lang="en-US" dirty="0" err="1" smtClean="0"/>
              <a:t>organisations</a:t>
            </a:r>
            <a:r>
              <a:rPr lang="en-US" dirty="0" smtClean="0"/>
              <a:t> than </a:t>
            </a:r>
            <a:r>
              <a:rPr lang="en-US" dirty="0" err="1" smtClean="0"/>
              <a:t>Mintzberg</a:t>
            </a:r>
            <a:r>
              <a:rPr lang="en-US" dirty="0" smtClean="0"/>
              <a:t> – although most of them </a:t>
            </a:r>
            <a:r>
              <a:rPr lang="en-US" dirty="0" smtClean="0"/>
              <a:t> take </a:t>
            </a:r>
            <a:r>
              <a:rPr lang="en-US" dirty="0" err="1" smtClean="0"/>
              <a:t>Mintzberg</a:t>
            </a:r>
            <a:r>
              <a:rPr lang="en-US" dirty="0" smtClean="0"/>
              <a:t> as a starting point – and one of these well worth reading is Laurie Mullins. In his </a:t>
            </a:r>
            <a:r>
              <a:rPr lang="en-US" dirty="0" smtClean="0"/>
              <a:t>book “</a:t>
            </a:r>
            <a:r>
              <a:rPr lang="en-US" dirty="0" smtClean="0"/>
              <a:t>Management and </a:t>
            </a:r>
            <a:r>
              <a:rPr lang="en-US" dirty="0" err="1" smtClean="0"/>
              <a:t>Organisational</a:t>
            </a:r>
            <a:r>
              <a:rPr lang="en-US" dirty="0" smtClean="0"/>
              <a:t> </a:t>
            </a:r>
            <a:r>
              <a:rPr lang="en-US" dirty="0" err="1" smtClean="0"/>
              <a:t>Behaviour</a:t>
            </a:r>
            <a:r>
              <a:rPr lang="en-US" dirty="0" smtClean="0"/>
              <a:t>” originally published in 1985 and since re-issued </a:t>
            </a:r>
            <a:r>
              <a:rPr lang="en-US" dirty="0" smtClean="0"/>
              <a:t>almost annually</a:t>
            </a:r>
            <a:r>
              <a:rPr lang="en-US" dirty="0" smtClean="0"/>
              <a:t>, he discusses different types of </a:t>
            </a:r>
            <a:r>
              <a:rPr lang="en-US" dirty="0" err="1" smtClean="0"/>
              <a:t>organisation</a:t>
            </a:r>
            <a:r>
              <a:rPr lang="en-US" dirty="0" smtClean="0"/>
              <a:t> and suggests that, no matter what they are set up to do, they all have one thing in common.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That </a:t>
            </a:r>
            <a:r>
              <a:rPr lang="en-US" dirty="0" smtClean="0"/>
              <a:t>“thing” is best expressed in his own words; “Interactions and efforts of PEOPLE to achieve </a:t>
            </a:r>
            <a:r>
              <a:rPr lang="en-US" dirty="0" smtClean="0"/>
              <a:t>OBJECTIVES </a:t>
            </a:r>
            <a:r>
              <a:rPr lang="en-US" dirty="0" err="1" smtClean="0"/>
              <a:t>channelled</a:t>
            </a:r>
            <a:r>
              <a:rPr lang="en-US" dirty="0" smtClean="0"/>
              <a:t> and coordinated through STRUCTURE directed and controlled via </a:t>
            </a:r>
            <a:r>
              <a:rPr lang="en-US" dirty="0" smtClean="0"/>
              <a:t>MANAGEMENT</a:t>
            </a:r>
            <a:r>
              <a:rPr lang="en-US" dirty="0" smtClean="0"/>
              <a:t>” (Mullins 1996) </a:t>
            </a:r>
          </a:p>
          <a:p>
            <a:pPr>
              <a:buNone/>
            </a:pP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 </a:t>
            </a:r>
            <a:r>
              <a:rPr lang="en-US" dirty="0" smtClean="0"/>
              <a:t>and informal </a:t>
            </a:r>
            <a:r>
              <a:rPr lang="en-US" dirty="0" err="1" smtClean="0"/>
              <a:t>organisations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lot has been written about the differences between formal and informal </a:t>
            </a:r>
            <a:r>
              <a:rPr lang="en-US" dirty="0" err="1" smtClean="0"/>
              <a:t>organisations</a:t>
            </a:r>
            <a:r>
              <a:rPr lang="en-US" dirty="0" smtClean="0"/>
              <a:t> over the past 20 </a:t>
            </a:r>
            <a:r>
              <a:rPr lang="en-US" dirty="0" smtClean="0"/>
              <a:t>years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While </a:t>
            </a:r>
            <a:r>
              <a:rPr lang="en-US" dirty="0" smtClean="0"/>
              <a:t>much of it is worthy, some of it can be ignored as too esoteric or complex for the purposes of this book. </a:t>
            </a:r>
          </a:p>
          <a:p>
            <a:r>
              <a:rPr lang="en-US" dirty="0" smtClean="0"/>
              <a:t>Fundamental </a:t>
            </a:r>
            <a:r>
              <a:rPr lang="en-US" dirty="0" smtClean="0"/>
              <a:t>y, the difference comes down to planning for the future. The FORMAL </a:t>
            </a:r>
            <a:r>
              <a:rPr lang="en-US" dirty="0" err="1" smtClean="0"/>
              <a:t>organisation</a:t>
            </a:r>
            <a:r>
              <a:rPr lang="en-US" dirty="0" smtClean="0"/>
              <a:t> plans </a:t>
            </a:r>
            <a:r>
              <a:rPr lang="en-US" dirty="0" smtClean="0"/>
              <a:t>changes </a:t>
            </a:r>
            <a:r>
              <a:rPr lang="en-US" dirty="0" smtClean="0"/>
              <a:t>(sometimes relentlessly) if necessary, coordinates its activities </a:t>
            </a:r>
            <a:r>
              <a:rPr lang="en-US" dirty="0" err="1" smtClean="0"/>
              <a:t>wel</a:t>
            </a:r>
            <a:r>
              <a:rPr lang="en-US" dirty="0" smtClean="0"/>
              <a:t> and is usual y structured in a hierarchy.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INFORMAL </a:t>
            </a:r>
            <a:r>
              <a:rPr lang="en-US" dirty="0" err="1" smtClean="0"/>
              <a:t>organisation</a:t>
            </a:r>
            <a:r>
              <a:rPr lang="en-US" dirty="0" smtClean="0"/>
              <a:t> is looser, more flexibly structured, has less well defined relationships </a:t>
            </a:r>
            <a:r>
              <a:rPr lang="en-US" dirty="0" smtClean="0"/>
              <a:t>and can </a:t>
            </a:r>
            <a:r>
              <a:rPr lang="en-US" dirty="0" smtClean="0"/>
              <a:t>be more spontaneous.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There </a:t>
            </a:r>
            <a:r>
              <a:rPr lang="en-US" dirty="0" smtClean="0"/>
              <a:t>are many examples of these differing types of </a:t>
            </a:r>
            <a:r>
              <a:rPr lang="en-US" dirty="0" err="1" smtClean="0"/>
              <a:t>organisation</a:t>
            </a:r>
            <a:r>
              <a:rPr lang="en-US" dirty="0" smtClean="0"/>
              <a:t> but two will help to explain how they </a:t>
            </a:r>
            <a:r>
              <a:rPr lang="en-US" dirty="0" smtClean="0"/>
              <a:t>work </a:t>
            </a:r>
            <a:r>
              <a:rPr lang="en-US" dirty="0" smtClean="0"/>
              <a:t>in practice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</a:t>
            </a:r>
            <a:r>
              <a:rPr lang="en-US" dirty="0" smtClean="0"/>
              <a:t>and public sectors </a:t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What </a:t>
            </a:r>
            <a:r>
              <a:rPr lang="en-US" b="1" dirty="0" smtClean="0"/>
              <a:t>are the differences? </a:t>
            </a:r>
            <a:endParaRPr lang="en-US" dirty="0" smtClean="0"/>
          </a:p>
          <a:p>
            <a:r>
              <a:rPr lang="en-US" dirty="0" smtClean="0"/>
              <a:t>Mainly</a:t>
            </a:r>
            <a:r>
              <a:rPr lang="en-US" dirty="0" smtClean="0"/>
              <a:t>, differences are </a:t>
            </a:r>
            <a:r>
              <a:rPr lang="en-US" dirty="0" err="1" smtClean="0"/>
              <a:t>centred</a:t>
            </a:r>
            <a:r>
              <a:rPr lang="en-US" dirty="0" smtClean="0"/>
              <a:t> around profit. Private sector </a:t>
            </a:r>
            <a:r>
              <a:rPr lang="en-US" dirty="0" err="1" smtClean="0"/>
              <a:t>organisations</a:t>
            </a:r>
            <a:r>
              <a:rPr lang="en-US" dirty="0" smtClean="0"/>
              <a:t> – firms, companies, businesses etc – exist to make a profit, to enable their employees and shareholders to live. Public sector </a:t>
            </a:r>
            <a:r>
              <a:rPr lang="en-US" dirty="0" err="1" smtClean="0"/>
              <a:t>organisations</a:t>
            </a:r>
            <a:r>
              <a:rPr lang="en-US" dirty="0" smtClean="0"/>
              <a:t> </a:t>
            </a:r>
            <a:r>
              <a:rPr lang="en-US" dirty="0" smtClean="0"/>
              <a:t>    – </a:t>
            </a:r>
            <a:r>
              <a:rPr lang="en-US" dirty="0" smtClean="0"/>
              <a:t>local authority councils, health trusts, police forces, schools and colleges – exist to provide a service for the citizens of a country (in theory at least) either free of charge or at a modest fee.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activities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These </a:t>
            </a:r>
            <a:r>
              <a:rPr lang="en-US" dirty="0" smtClean="0"/>
              <a:t>can be classified – and have been by Katz and Kahn (Mullins P 79) – into four main types. </a:t>
            </a:r>
          </a:p>
          <a:p>
            <a:pPr marL="514350" indent="-514350">
              <a:buNone/>
            </a:pPr>
            <a:r>
              <a:rPr lang="en-US" dirty="0" smtClean="0"/>
              <a:t>1. Productive </a:t>
            </a:r>
            <a:r>
              <a:rPr lang="en-US" dirty="0" smtClean="0"/>
              <a:t>– concerned with creating wealth by either manufacturing goods or selling services to </a:t>
            </a:r>
            <a:r>
              <a:rPr lang="en-US" dirty="0" smtClean="0"/>
              <a:t>the public</a:t>
            </a:r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 smtClean="0"/>
              <a:t>. Maintenance – concerned with keeping things going such as schools or </a:t>
            </a:r>
            <a:r>
              <a:rPr lang="en-US" dirty="0" smtClean="0"/>
              <a:t>churches</a:t>
            </a:r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 smtClean="0"/>
              <a:t>. Adaptive – exploring new areas such as in research establishments, some universities </a:t>
            </a:r>
            <a:r>
              <a:rPr lang="en-US" dirty="0" smtClean="0"/>
              <a:t>and government </a:t>
            </a:r>
            <a:r>
              <a:rPr lang="en-US" dirty="0" smtClean="0"/>
              <a:t>departments </a:t>
            </a:r>
          </a:p>
          <a:p>
            <a:pPr>
              <a:buNone/>
            </a:pPr>
            <a:r>
              <a:rPr lang="en-US" dirty="0" smtClean="0"/>
              <a:t>4</a:t>
            </a:r>
            <a:r>
              <a:rPr lang="en-US" dirty="0" smtClean="0"/>
              <a:t>. Managerial (also sometimes known as Political) concerned with governance, political pressure </a:t>
            </a:r>
            <a:r>
              <a:rPr lang="en-US" dirty="0" smtClean="0"/>
              <a:t>groups.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dirty="0" smtClean="0"/>
              <a:t>Task </a:t>
            </a:r>
            <a:r>
              <a:rPr lang="en-US" dirty="0" err="1" smtClean="0"/>
              <a:t>organisations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There </a:t>
            </a:r>
            <a:r>
              <a:rPr lang="en-US" dirty="0" smtClean="0"/>
              <a:t>is another way of describing </a:t>
            </a:r>
            <a:r>
              <a:rPr lang="en-US" dirty="0" err="1" smtClean="0"/>
              <a:t>organisations</a:t>
            </a:r>
            <a:r>
              <a:rPr lang="en-US" dirty="0" smtClean="0"/>
              <a:t> which helps us to understand them and that is by </a:t>
            </a:r>
            <a:r>
              <a:rPr lang="en-US" dirty="0" smtClean="0"/>
              <a:t>describing </a:t>
            </a:r>
            <a:r>
              <a:rPr lang="en-US" dirty="0" smtClean="0"/>
              <a:t>their task, which is often goals-led. </a:t>
            </a:r>
          </a:p>
          <a:p>
            <a:pPr>
              <a:buNone/>
            </a:pPr>
            <a:r>
              <a:rPr lang="en-US" dirty="0" smtClean="0"/>
              <a:t> </a:t>
            </a:r>
            <a:r>
              <a:rPr lang="en-US" dirty="0" smtClean="0"/>
              <a:t>Task – the goals of the </a:t>
            </a:r>
            <a:r>
              <a:rPr lang="en-US" dirty="0" err="1" smtClean="0"/>
              <a:t>organisation</a:t>
            </a:r>
            <a:r>
              <a:rPr lang="en-US" dirty="0" smtClean="0"/>
              <a:t> – what it is expected to do or to achieve </a:t>
            </a:r>
          </a:p>
          <a:p>
            <a:pPr>
              <a:buNone/>
            </a:pPr>
            <a:r>
              <a:rPr lang="en-US" dirty="0" smtClean="0"/>
              <a:t> </a:t>
            </a:r>
            <a:r>
              <a:rPr lang="en-US" dirty="0" smtClean="0"/>
              <a:t>Technology – the manner in which it carries out this task; not necessarily all the </a:t>
            </a:r>
            <a:r>
              <a:rPr lang="en-US" dirty="0" err="1" smtClean="0"/>
              <a:t>computerised</a:t>
            </a:r>
            <a:r>
              <a:rPr lang="en-US" dirty="0" smtClean="0"/>
              <a:t> </a:t>
            </a:r>
            <a:r>
              <a:rPr lang="en-US" dirty="0" smtClean="0"/>
              <a:t>systems, although these can come into that definition </a:t>
            </a:r>
          </a:p>
          <a:p>
            <a:pPr>
              <a:buNone/>
            </a:pPr>
            <a:r>
              <a:rPr lang="en-US" dirty="0" smtClean="0"/>
              <a:t> </a:t>
            </a:r>
            <a:r>
              <a:rPr lang="en-US" dirty="0" smtClean="0"/>
              <a:t>Structure – how the </a:t>
            </a:r>
            <a:r>
              <a:rPr lang="en-US" dirty="0" err="1" smtClean="0"/>
              <a:t>organisation</a:t>
            </a:r>
            <a:r>
              <a:rPr lang="en-US" dirty="0" smtClean="0"/>
              <a:t> is set up and how the lines of communication work </a:t>
            </a:r>
            <a:r>
              <a:rPr lang="en-US" dirty="0" smtClean="0"/>
              <a:t>between </a:t>
            </a:r>
            <a:r>
              <a:rPr lang="en-US" dirty="0" smtClean="0"/>
              <a:t>differing sections </a:t>
            </a:r>
          </a:p>
          <a:p>
            <a:pPr>
              <a:buNone/>
            </a:pPr>
            <a:r>
              <a:rPr lang="en-US" dirty="0" smtClean="0"/>
              <a:t> </a:t>
            </a:r>
            <a:r>
              <a:rPr lang="en-US" dirty="0" smtClean="0"/>
              <a:t>People – what kind of attitudes, skills, needs and expectations the employees might have </a:t>
            </a:r>
          </a:p>
          <a:p>
            <a:pPr>
              <a:buNone/>
            </a:pPr>
            <a:r>
              <a:rPr lang="en-US" dirty="0" smtClean="0"/>
              <a:t> </a:t>
            </a:r>
            <a:r>
              <a:rPr lang="en-US" dirty="0" smtClean="0"/>
              <a:t>Management – how tasks are decided, </a:t>
            </a:r>
            <a:r>
              <a:rPr lang="en-US" dirty="0" err="1" smtClean="0"/>
              <a:t>organised</a:t>
            </a:r>
            <a:r>
              <a:rPr lang="en-US" dirty="0" smtClean="0"/>
              <a:t> and achieved, and how the strategy </a:t>
            </a:r>
            <a:r>
              <a:rPr lang="en-US" dirty="0" smtClean="0"/>
              <a:t>of the </a:t>
            </a:r>
            <a:r>
              <a:rPr lang="en-US" dirty="0" err="1" smtClean="0"/>
              <a:t>organisation</a:t>
            </a:r>
            <a:r>
              <a:rPr lang="en-US" dirty="0" smtClean="0"/>
              <a:t> – the overall direction in which it is going – is determined and driven.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2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ICI</a:t>
            </a:r>
            <a:r>
              <a:rPr lang="en-US" dirty="0" smtClean="0"/>
              <a:t>, well-established and respected for decades of success, is a good example of a formal </a:t>
            </a:r>
            <a:r>
              <a:rPr lang="en-US" dirty="0" err="1" smtClean="0"/>
              <a:t>organisation</a:t>
            </a:r>
            <a:r>
              <a:rPr lang="en-US" dirty="0" smtClean="0"/>
              <a:t>, unafraid of changing most aspects of its business if the need arises. Recently, for instance, it announced half year profits in excess of £700 and promptly announced that it was then going to reduce the headcount in one central department in London by 50% to save costs. The strength of its structure and its reputation as a firm which knew its way around management allowed this to happen without a murmur of criticism, </a:t>
            </a:r>
            <a:r>
              <a:rPr lang="en-US" dirty="0" smtClean="0"/>
              <a:t>even </a:t>
            </a:r>
            <a:r>
              <a:rPr lang="en-US" dirty="0" smtClean="0"/>
              <a:t>from those losing their jobs. </a:t>
            </a:r>
          </a:p>
          <a:p>
            <a:r>
              <a:rPr lang="en-US" dirty="0" smtClean="0"/>
              <a:t>Saatchi </a:t>
            </a:r>
            <a:r>
              <a:rPr lang="en-US" dirty="0" smtClean="0"/>
              <a:t>&amp; Saatchi on the other hand, although highly regarded in the marketing field, has a shorter heritage than ICI and, when embarking upon a minor change </a:t>
            </a:r>
            <a:r>
              <a:rPr lang="en-US" dirty="0" err="1" smtClean="0"/>
              <a:t>programme</a:t>
            </a:r>
            <a:r>
              <a:rPr lang="en-US" dirty="0" smtClean="0"/>
              <a:t> late in the 1980s, discovered that, once one aspect of the business was changed, there were inevitable consequences for much of the rest of the business – which then also had to be addressed. So, what began as a minor adjustment, led rapidly to a continuous carousel of change involving mergers and acquisitions (during which different sections of the agency sometimes found themselves competing for new business with other sections of the agency) as </a:t>
            </a:r>
            <a:r>
              <a:rPr lang="en-US" dirty="0" smtClean="0"/>
              <a:t>well </a:t>
            </a:r>
            <a:r>
              <a:rPr lang="en-US" dirty="0" smtClean="0"/>
              <a:t>as re-structuring in an attempt to preserve and heighten the flexibility of the business. </a:t>
            </a:r>
          </a:p>
          <a:p>
            <a:r>
              <a:rPr lang="en-US" dirty="0" smtClean="0"/>
              <a:t>Both </a:t>
            </a:r>
            <a:r>
              <a:rPr lang="en-US" dirty="0" err="1" smtClean="0"/>
              <a:t>organisations</a:t>
            </a:r>
            <a:r>
              <a:rPr lang="en-US" dirty="0" smtClean="0"/>
              <a:t> are well regarded in their own right and both are undeniably successful but the </a:t>
            </a:r>
            <a:r>
              <a:rPr lang="en-US" dirty="0" smtClean="0"/>
              <a:t>situation </a:t>
            </a:r>
            <a:r>
              <a:rPr lang="en-US" dirty="0" smtClean="0"/>
              <a:t>in which </a:t>
            </a:r>
            <a:r>
              <a:rPr lang="en-US" dirty="0" err="1" smtClean="0"/>
              <a:t>Saatchis</a:t>
            </a:r>
            <a:r>
              <a:rPr lang="en-US" dirty="0" smtClean="0"/>
              <a:t> found itself would never have happened at ICI who would have anticipated the issue and taken action to pre-empt any problem.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algn="ctr">
              <a:buNone/>
            </a:pPr>
            <a:r>
              <a:rPr lang="en-US" b="1" i="1" dirty="0" smtClean="0"/>
              <a:t>Why </a:t>
            </a:r>
            <a:r>
              <a:rPr lang="en-US" b="1" i="1" dirty="0" smtClean="0"/>
              <a:t>do you think ICI and </a:t>
            </a:r>
            <a:r>
              <a:rPr lang="en-US" b="1" i="1" dirty="0" err="1" smtClean="0"/>
              <a:t>Saatchis</a:t>
            </a:r>
            <a:r>
              <a:rPr lang="en-US" b="1" i="1" dirty="0" smtClean="0"/>
              <a:t> behaved so differently? Which one would you have preferred to work </a:t>
            </a:r>
            <a:r>
              <a:rPr lang="en-US" b="1" i="1" dirty="0" smtClean="0"/>
              <a:t>for </a:t>
            </a:r>
            <a:r>
              <a:rPr lang="en-US" b="1" i="1" dirty="0" smtClean="0"/>
              <a:t>at the time and for what reasons? </a:t>
            </a:r>
          </a:p>
          <a:p>
            <a:pPr algn="ctr">
              <a:buNone/>
            </a:pPr>
            <a:r>
              <a:rPr lang="en-US" b="1" i="1" dirty="0" smtClean="0"/>
              <a:t> 	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Characteristics of an </a:t>
            </a:r>
            <a:r>
              <a:rPr lang="en-US" dirty="0" err="1" smtClean="0"/>
              <a:t>organisation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 smtClean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Mintzberg’s</a:t>
            </a:r>
            <a:r>
              <a:rPr lang="en-US" dirty="0" smtClean="0"/>
              <a:t> </a:t>
            </a:r>
            <a:r>
              <a:rPr lang="en-US" dirty="0" err="1" smtClean="0"/>
              <a:t>organisational</a:t>
            </a:r>
            <a:r>
              <a:rPr lang="en-US" dirty="0" smtClean="0"/>
              <a:t> structures </a:t>
            </a:r>
          </a:p>
          <a:p>
            <a:r>
              <a:rPr lang="en-US" dirty="0" smtClean="0"/>
              <a:t> </a:t>
            </a:r>
            <a:r>
              <a:rPr lang="en-US" dirty="0" smtClean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Mintzberg’s</a:t>
            </a:r>
            <a:r>
              <a:rPr lang="en-US" dirty="0" smtClean="0"/>
              <a:t> coordinating mechanisms </a:t>
            </a:r>
          </a:p>
          <a:p>
            <a:r>
              <a:rPr lang="en-US" dirty="0" smtClean="0"/>
              <a:t> </a:t>
            </a:r>
            <a:r>
              <a:rPr lang="en-US" dirty="0" smtClean="0"/>
              <a:t>4</a:t>
            </a:r>
            <a:r>
              <a:rPr lang="en-US" dirty="0" smtClean="0"/>
              <a:t>. </a:t>
            </a:r>
            <a:r>
              <a:rPr lang="en-US" dirty="0" err="1" smtClean="0"/>
              <a:t>Centralised</a:t>
            </a:r>
            <a:r>
              <a:rPr lang="en-US" dirty="0" smtClean="0"/>
              <a:t> and decentralized power.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5</a:t>
            </a:r>
            <a:r>
              <a:rPr lang="en-US" dirty="0" smtClean="0"/>
              <a:t>. Formal and informal </a:t>
            </a:r>
            <a:r>
              <a:rPr lang="en-US" dirty="0" err="1" smtClean="0"/>
              <a:t>organisations</a:t>
            </a:r>
            <a:r>
              <a:rPr lang="en-US" dirty="0" smtClean="0"/>
              <a:t>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many different types of </a:t>
            </a:r>
            <a:r>
              <a:rPr lang="en-US" dirty="0" err="1" smtClean="0"/>
              <a:t>organisation</a:t>
            </a:r>
            <a:r>
              <a:rPr lang="en-US" dirty="0" smtClean="0"/>
              <a:t>, none of them necessarily the best or the worst but all </a:t>
            </a:r>
            <a:r>
              <a:rPr lang="en-US" dirty="0" smtClean="0"/>
              <a:t>geared </a:t>
            </a:r>
            <a:r>
              <a:rPr lang="en-US" dirty="0" smtClean="0"/>
              <a:t>towards enabling an </a:t>
            </a:r>
            <a:r>
              <a:rPr lang="en-US" dirty="0" err="1" smtClean="0"/>
              <a:t>organisation</a:t>
            </a:r>
            <a:r>
              <a:rPr lang="en-US" dirty="0" smtClean="0"/>
              <a:t> to achieve its objectives as quickly, easily and inexpensively as possible. 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214678" y="4786322"/>
            <a:ext cx="557216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kind of </a:t>
            </a:r>
            <a:r>
              <a:rPr lang="en-US" dirty="0" err="1" smtClean="0"/>
              <a:t>organisation</a:t>
            </a:r>
            <a:r>
              <a:rPr lang="en-US" dirty="0" smtClean="0"/>
              <a:t> do You know? </a:t>
            </a:r>
          </a:p>
          <a:p>
            <a:pPr algn="ctr"/>
            <a:r>
              <a:rPr lang="en-US" dirty="0" smtClean="0"/>
              <a:t>What can be different in different </a:t>
            </a:r>
            <a:r>
              <a:rPr lang="en-US" dirty="0" err="1" smtClean="0"/>
              <a:t>organisations</a:t>
            </a:r>
            <a:r>
              <a:rPr lang="en-US" dirty="0" smtClean="0"/>
              <a:t>?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Organisations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Public and private </a:t>
            </a:r>
          </a:p>
          <a:p>
            <a:pPr>
              <a:buFontTx/>
              <a:buChar char="-"/>
            </a:pPr>
            <a:r>
              <a:rPr lang="en-US" dirty="0" smtClean="0"/>
              <a:t>Governmental and commercial </a:t>
            </a:r>
          </a:p>
          <a:p>
            <a:pPr>
              <a:buFontTx/>
              <a:buChar char="-"/>
            </a:pPr>
            <a:r>
              <a:rPr lang="en-US" dirty="0" smtClean="0"/>
              <a:t>Big and small </a:t>
            </a:r>
          </a:p>
          <a:p>
            <a:pPr>
              <a:buFontTx/>
              <a:buChar char="-"/>
            </a:pPr>
            <a:r>
              <a:rPr lang="en-US" dirty="0" smtClean="0"/>
              <a:t>National and international (or foreigner) </a:t>
            </a:r>
          </a:p>
          <a:p>
            <a:pPr>
              <a:buFontTx/>
              <a:buChar char="-"/>
            </a:pPr>
            <a:r>
              <a:rPr lang="en-US" dirty="0" smtClean="0"/>
              <a:t>Centralized and decentralized </a:t>
            </a:r>
          </a:p>
          <a:p>
            <a:pPr>
              <a:buFontTx/>
              <a:buChar char="-"/>
            </a:pPr>
            <a:r>
              <a:rPr lang="en-US" dirty="0" smtClean="0"/>
              <a:t>Young and old </a:t>
            </a:r>
          </a:p>
          <a:p>
            <a:pPr>
              <a:buNone/>
            </a:pPr>
            <a:r>
              <a:rPr lang="en-US" dirty="0" smtClean="0"/>
              <a:t>……</a:t>
            </a:r>
          </a:p>
          <a:p>
            <a:pPr>
              <a:buFontTx/>
              <a:buChar char="-"/>
            </a:pP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</a:t>
            </a:r>
            <a:r>
              <a:rPr lang="en-US" dirty="0" smtClean="0"/>
              <a:t>have an </a:t>
            </a:r>
            <a:r>
              <a:rPr lang="en-US" dirty="0" err="1" smtClean="0"/>
              <a:t>organisation</a:t>
            </a:r>
            <a:r>
              <a:rPr lang="en-US" dirty="0" smtClean="0"/>
              <a:t>? </a:t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	Because nobody can do everything </a:t>
            </a:r>
            <a:r>
              <a:rPr lang="en-US" dirty="0" smtClean="0"/>
              <a:t>themselves</a:t>
            </a:r>
          </a:p>
          <a:p>
            <a:pPr algn="ctr"/>
            <a:r>
              <a:rPr lang="en-US" dirty="0" smtClean="0"/>
              <a:t>Division of labor???</a:t>
            </a:r>
          </a:p>
          <a:p>
            <a:pPr algn="ctr"/>
            <a:r>
              <a:rPr lang="en-US" dirty="0" smtClean="0"/>
              <a:t>Labor efficiency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work </a:t>
            </a:r>
            <a:r>
              <a:rPr lang="en-US" dirty="0" err="1" smtClean="0"/>
              <a:t>organisations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Mintzberg</a:t>
            </a:r>
            <a:r>
              <a:rPr lang="en-US" dirty="0" smtClean="0"/>
              <a:t> </a:t>
            </a:r>
            <a:r>
              <a:rPr lang="en-US" dirty="0" smtClean="0"/>
              <a:t>said that most </a:t>
            </a:r>
            <a:r>
              <a:rPr lang="en-US" dirty="0" err="1" smtClean="0"/>
              <a:t>organisations</a:t>
            </a:r>
            <a:r>
              <a:rPr lang="en-US" dirty="0" smtClean="0"/>
              <a:t> have five main parts.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dirty="0" smtClean="0"/>
              <a:t>. The Operating Core – which is, in other words, the bit that does the work. People who make the </a:t>
            </a:r>
            <a:r>
              <a:rPr lang="en-US" dirty="0" smtClean="0"/>
              <a:t> product </a:t>
            </a:r>
            <a:r>
              <a:rPr lang="en-US" dirty="0" smtClean="0"/>
              <a:t>or who provide the service. Some </a:t>
            </a:r>
            <a:r>
              <a:rPr lang="en-US" dirty="0" smtClean="0"/>
              <a:t> </a:t>
            </a:r>
            <a:r>
              <a:rPr lang="en-US" dirty="0" err="1" smtClean="0"/>
              <a:t>organisations</a:t>
            </a:r>
            <a:r>
              <a:rPr lang="en-US" dirty="0" smtClean="0"/>
              <a:t> </a:t>
            </a:r>
            <a:r>
              <a:rPr lang="en-US" dirty="0" smtClean="0"/>
              <a:t>have almost nothing else except </a:t>
            </a:r>
            <a:r>
              <a:rPr lang="en-US" dirty="0" smtClean="0"/>
              <a:t>an operating </a:t>
            </a:r>
            <a:r>
              <a:rPr lang="en-US" dirty="0" smtClean="0"/>
              <a:t>core; they are usually smaller </a:t>
            </a:r>
            <a:r>
              <a:rPr lang="en-US" dirty="0" err="1" smtClean="0"/>
              <a:t>organisations</a:t>
            </a:r>
            <a:r>
              <a:rPr lang="en-US" dirty="0" smtClean="0"/>
              <a:t> in the private sector who need to keep costs </a:t>
            </a:r>
            <a:r>
              <a:rPr lang="en-US" dirty="0" smtClean="0"/>
              <a:t>and </a:t>
            </a:r>
            <a:r>
              <a:rPr lang="en-US" dirty="0" smtClean="0"/>
              <a:t>overheads down to a minimum.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2. The Middle Line – which is the section in the middle of an </a:t>
            </a:r>
            <a:r>
              <a:rPr lang="en-US" dirty="0" err="1" smtClean="0"/>
              <a:t>organisation</a:t>
            </a:r>
            <a:r>
              <a:rPr lang="en-US" dirty="0" smtClean="0"/>
              <a:t> where the middle </a:t>
            </a:r>
            <a:r>
              <a:rPr lang="en-US" dirty="0" smtClean="0"/>
              <a:t>managers </a:t>
            </a:r>
            <a:r>
              <a:rPr lang="en-US" dirty="0" smtClean="0"/>
              <a:t>lurk. As an </a:t>
            </a:r>
            <a:r>
              <a:rPr lang="en-US" dirty="0" err="1" smtClean="0"/>
              <a:t>organisation</a:t>
            </a:r>
            <a:r>
              <a:rPr lang="en-US" dirty="0" smtClean="0"/>
              <a:t> grows, it is often difficult for one person to effectively oversee </a:t>
            </a:r>
            <a:r>
              <a:rPr lang="en-US" dirty="0" smtClean="0"/>
              <a:t>everything </a:t>
            </a:r>
            <a:r>
              <a:rPr lang="en-US" dirty="0" smtClean="0"/>
              <a:t>that is going on. Hence middle managers have been created to manage the </a:t>
            </a:r>
            <a:r>
              <a:rPr lang="en-US" dirty="0" smtClean="0"/>
              <a:t>junior managers </a:t>
            </a:r>
            <a:r>
              <a:rPr lang="en-US" dirty="0" smtClean="0"/>
              <a:t>and take directives from the more senior managers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Technostructure</a:t>
            </a:r>
            <a:r>
              <a:rPr lang="en-US" dirty="0" smtClean="0"/>
              <a:t> – this is not a term with which everyone agrees but </a:t>
            </a:r>
            <a:r>
              <a:rPr lang="en-US" dirty="0" err="1" smtClean="0"/>
              <a:t>Mintzberg</a:t>
            </a:r>
            <a:r>
              <a:rPr lang="en-US" dirty="0" smtClean="0"/>
              <a:t> used it to refer to </a:t>
            </a:r>
            <a:r>
              <a:rPr lang="en-US" dirty="0" smtClean="0"/>
              <a:t>the </a:t>
            </a:r>
            <a:r>
              <a:rPr lang="en-US" dirty="0" smtClean="0"/>
              <a:t>people who decide how best to do the jobs. Sometimes this involves technology – selecting a </a:t>
            </a:r>
            <a:r>
              <a:rPr lang="en-US" dirty="0" smtClean="0"/>
              <a:t>certain </a:t>
            </a:r>
            <a:r>
              <a:rPr lang="en-US" dirty="0" smtClean="0"/>
              <a:t>type of computer system for example – and sometime it involves deciding how work </a:t>
            </a:r>
            <a:r>
              <a:rPr lang="en-US" dirty="0" smtClean="0"/>
              <a:t>processes </a:t>
            </a:r>
            <a:r>
              <a:rPr lang="en-US" dirty="0" smtClean="0"/>
              <a:t>are defined, standardized (so that everyone works in a best way) and refined for further </a:t>
            </a:r>
            <a:r>
              <a:rPr lang="en-US" dirty="0" smtClean="0"/>
              <a:t>improvements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Often </a:t>
            </a:r>
            <a:r>
              <a:rPr lang="en-US" dirty="0" smtClean="0"/>
              <a:t>the work is intangible if, for instance, a Human Resources (HR) </a:t>
            </a:r>
            <a:r>
              <a:rPr lang="en-US" dirty="0" smtClean="0"/>
              <a:t>manager wants </a:t>
            </a:r>
            <a:r>
              <a:rPr lang="en-US" dirty="0" smtClean="0"/>
              <a:t>to standardize skills in a workplace.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Support Staff – those who help the Operating Core do its job, or do it better. This might include </a:t>
            </a:r>
            <a:r>
              <a:rPr lang="en-US" dirty="0" smtClean="0"/>
              <a:t>all </a:t>
            </a:r>
            <a:r>
              <a:rPr lang="en-US" dirty="0" smtClean="0"/>
              <a:t>sorts of areas for instance, cafeteria, security, HR, legal advisers and so on. Most private sector </a:t>
            </a:r>
            <a:r>
              <a:rPr lang="en-US" dirty="0" err="1" smtClean="0"/>
              <a:t>organisations</a:t>
            </a:r>
            <a:r>
              <a:rPr lang="en-US" dirty="0" smtClean="0"/>
              <a:t> try to keep these staff to a minimum because they may not directly produce or </a:t>
            </a:r>
            <a:r>
              <a:rPr lang="en-US" dirty="0" smtClean="0"/>
              <a:t>sell anything </a:t>
            </a:r>
            <a:r>
              <a:rPr lang="en-US" dirty="0" smtClean="0"/>
              <a:t>and can be seen as a major cost.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1557</Words>
  <Application>Microsoft Office PowerPoint</Application>
  <PresentationFormat>On-screen Show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ORGANIZATIONAL BEHAVIOR - 1 </vt:lpstr>
      <vt:lpstr>Learning outcomes </vt:lpstr>
      <vt:lpstr>Slide 3</vt:lpstr>
      <vt:lpstr>Organisations </vt:lpstr>
      <vt:lpstr>Why have an organisation?  </vt:lpstr>
      <vt:lpstr>Characteristics of work organisations </vt:lpstr>
      <vt:lpstr>Slide 7</vt:lpstr>
      <vt:lpstr>Slide 8</vt:lpstr>
      <vt:lpstr>Slide 9</vt:lpstr>
      <vt:lpstr>Slide 10</vt:lpstr>
      <vt:lpstr>Case study 1</vt:lpstr>
      <vt:lpstr>Slide 12</vt:lpstr>
      <vt:lpstr>Power – centralized or decentralised?  </vt:lpstr>
      <vt:lpstr>Formal and informal organisations  </vt:lpstr>
      <vt:lpstr>Private and public sectors  </vt:lpstr>
      <vt:lpstr>Primary activities </vt:lpstr>
      <vt:lpstr>Task organisations </vt:lpstr>
      <vt:lpstr>Case study 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Independent study - 3</dc:title>
  <dc:creator>HP037</dc:creator>
  <cp:lastModifiedBy>HP037</cp:lastModifiedBy>
  <cp:revision>5</cp:revision>
  <dcterms:created xsi:type="dcterms:W3CDTF">2013-08-19T03:18:55Z</dcterms:created>
  <dcterms:modified xsi:type="dcterms:W3CDTF">2013-08-19T04:01:19Z</dcterms:modified>
</cp:coreProperties>
</file>