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57FEEF57-8532-4BF6-98BF-D606AD363DDD}" type="datetimeFigureOut">
              <a:rPr lang="th-TH" smtClean="0"/>
              <a:pPr/>
              <a:t>09/09/56</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57FEEF57-8532-4BF6-98BF-D606AD363DDD}" type="datetimeFigureOut">
              <a:rPr lang="th-TH" smtClean="0"/>
              <a:pPr/>
              <a:t>09/09/56</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EEF57-8532-4BF6-98BF-D606AD363DDD}" type="datetimeFigureOut">
              <a:rPr lang="th-TH" smtClean="0"/>
              <a:pPr/>
              <a:t>09/09/56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EEF57-8532-4BF6-98BF-D606AD363DDD}" type="datetimeFigureOut">
              <a:rPr lang="th-TH" smtClean="0"/>
              <a:pPr/>
              <a:t>09/09/56</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723C0-47C4-45DF-A45C-3558A05BEE5D}"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- 2 </a:t>
            </a:r>
            <a:endParaRPr lang="th-TH" dirty="0"/>
          </a:p>
        </p:txBody>
      </p:sp>
      <p:sp>
        <p:nvSpPr>
          <p:cNvPr id="3" name="Subtitle 2"/>
          <p:cNvSpPr>
            <a:spLocks noGrp="1"/>
          </p:cNvSpPr>
          <p:nvPr>
            <p:ph type="subTitle" idx="1"/>
          </p:nvPr>
        </p:nvSpPr>
        <p:spPr/>
        <p:txBody>
          <a:bodyPr/>
          <a:lstStyle/>
          <a:p>
            <a:r>
              <a:rPr lang="en-US" dirty="0" smtClean="0"/>
              <a:t>The Nature of Managerial Work</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fontScale="70000" lnSpcReduction="20000"/>
          </a:bodyPr>
          <a:lstStyle/>
          <a:p>
            <a:r>
              <a:rPr lang="en-US" dirty="0" smtClean="0"/>
              <a:t>An emphasis on productivity. He observed what the best workers did and how they did it and then tried to roll this process out to all other workers in the factory. </a:t>
            </a:r>
          </a:p>
          <a:p>
            <a:r>
              <a:rPr lang="en-US" dirty="0" smtClean="0"/>
              <a:t> Selection and training; it followed from productivity that some people could work faster and better than others, so Taylor was the first to try to ensure that only the best workers were recruited in the first place. Partly this was about skills but mainly about attitude. He maintained that skills could be learned but that attitude was instinctive and inherent in individuals. However, training was also high on his agenda so that he could extract the best efforts from workers. </a:t>
            </a:r>
          </a:p>
          <a:p>
            <a:r>
              <a:rPr lang="en-US" dirty="0" smtClean="0"/>
              <a:t> Job analysis. Although we take this for granted now, Taylor was the inventor of the job analysis process. He monitored each worker – rather like a time and motion study – noting the difficulties faced and also the method used to overcome them. In this way he built up a picture of how most people could be trained to become proficient and productive workers. </a:t>
            </a:r>
          </a:p>
          <a:p>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a:xfrm>
            <a:off x="457200" y="1142984"/>
            <a:ext cx="8229600" cy="4983179"/>
          </a:xfrm>
        </p:spPr>
        <p:txBody>
          <a:bodyPr>
            <a:normAutofit fontScale="77500" lnSpcReduction="20000"/>
          </a:bodyPr>
          <a:lstStyle/>
          <a:p>
            <a:r>
              <a:rPr lang="en-US" dirty="0" smtClean="0"/>
              <a:t>Taylor further developed his thinking into what he called the Traditional Framework. In 1911, he wrote  	that there were four key stages to success in manufacturing:</a:t>
            </a:r>
          </a:p>
          <a:p>
            <a:pPr>
              <a:buNone/>
            </a:pPr>
            <a:r>
              <a:rPr lang="en-US" dirty="0" smtClean="0"/>
              <a:t>1. Develop a science for each element of a man’s work which replaces the old rule of thumbs method. In other words, apply similar standards to all work and ensure that they are adhered to. </a:t>
            </a:r>
          </a:p>
          <a:p>
            <a:pPr>
              <a:buNone/>
            </a:pPr>
            <a:r>
              <a:rPr lang="en-US" dirty="0" smtClean="0"/>
              <a:t>2. Scientifically select, then train and develop the workman. </a:t>
            </a:r>
          </a:p>
          <a:p>
            <a:pPr>
              <a:buNone/>
            </a:pPr>
            <a:r>
              <a:rPr lang="en-US" dirty="0" smtClean="0"/>
              <a:t>3. “Heartily (– his words) cooperate” with the men so as to ensure that all work is done in accordance with the principles which have been developed. Quite how managers “heartily cooperate” these days is a matter of intriguing speculation </a:t>
            </a:r>
          </a:p>
          <a:p>
            <a:pPr>
              <a:buNone/>
            </a:pPr>
            <a:r>
              <a:rPr lang="en-US" dirty="0" smtClean="0"/>
              <a:t>4. There is an almost equal division of work and responsibility between the management and the workmen. </a:t>
            </a:r>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Fayol</a:t>
            </a:r>
            <a:r>
              <a:rPr lang="en-US" dirty="0" smtClean="0"/>
              <a:t> </a:t>
            </a:r>
            <a:br>
              <a:rPr lang="en-US" dirty="0" smtClean="0"/>
            </a:br>
            <a:endParaRPr lang="th-TH" dirty="0"/>
          </a:p>
        </p:txBody>
      </p:sp>
      <p:sp>
        <p:nvSpPr>
          <p:cNvPr id="3" name="Content Placeholder 2"/>
          <p:cNvSpPr>
            <a:spLocks noGrp="1"/>
          </p:cNvSpPr>
          <p:nvPr>
            <p:ph idx="1"/>
          </p:nvPr>
        </p:nvSpPr>
        <p:spPr/>
        <p:txBody>
          <a:bodyPr/>
          <a:lstStyle/>
          <a:p>
            <a:r>
              <a:rPr lang="en-US" dirty="0" smtClean="0"/>
              <a:t>Henri </a:t>
            </a:r>
            <a:r>
              <a:rPr lang="en-US" dirty="0" err="1" smtClean="0"/>
              <a:t>Fayol</a:t>
            </a:r>
            <a:r>
              <a:rPr lang="en-US" dirty="0" smtClean="0"/>
              <a:t> was a Frenchman who wrote a book entitled “General and Industrial Administration” which was published in 1916</a:t>
            </a:r>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a:xfrm>
            <a:off x="457200" y="1142984"/>
            <a:ext cx="8229600" cy="4983179"/>
          </a:xfrm>
        </p:spPr>
        <p:txBody>
          <a:bodyPr>
            <a:normAutofit fontScale="77500" lnSpcReduction="20000"/>
          </a:bodyPr>
          <a:lstStyle/>
          <a:p>
            <a:r>
              <a:rPr lang="en-US" dirty="0" smtClean="0"/>
              <a:t>In it he outlined what became known as the Traditional Framework of management which consisted mainly of five key points:- </a:t>
            </a:r>
          </a:p>
          <a:p>
            <a:pPr>
              <a:buNone/>
            </a:pPr>
            <a:r>
              <a:rPr lang="en-US" dirty="0" smtClean="0"/>
              <a:t> 1. Planning – predicting what will happen in the future and devising courses of action to meet that situation </a:t>
            </a:r>
          </a:p>
          <a:p>
            <a:pPr>
              <a:buNone/>
            </a:pPr>
            <a:r>
              <a:rPr lang="en-US" dirty="0" smtClean="0"/>
              <a:t>2. </a:t>
            </a:r>
            <a:r>
              <a:rPr lang="en-US" dirty="0" err="1" smtClean="0"/>
              <a:t>Organising</a:t>
            </a:r>
            <a:r>
              <a:rPr lang="en-US" dirty="0" smtClean="0"/>
              <a:t> – mobilizing materials and resources by allocating separate tasks to departments units </a:t>
            </a:r>
          </a:p>
          <a:p>
            <a:pPr>
              <a:buNone/>
            </a:pPr>
            <a:r>
              <a:rPr lang="en-US" dirty="0" smtClean="0"/>
              <a:t>and individuals </a:t>
            </a:r>
          </a:p>
          <a:p>
            <a:pPr>
              <a:buNone/>
            </a:pPr>
            <a:r>
              <a:rPr lang="en-US" dirty="0" smtClean="0"/>
              <a:t>3. Coordinating – ensuring that activities and resources are working effectively towards the overall goals </a:t>
            </a:r>
          </a:p>
          <a:p>
            <a:pPr>
              <a:buNone/>
            </a:pPr>
            <a:r>
              <a:rPr lang="en-US" dirty="0" smtClean="0"/>
              <a:t>4. Commanding – what we would now call directing, providing direction to employees </a:t>
            </a:r>
          </a:p>
          <a:p>
            <a:pPr>
              <a:buNone/>
            </a:pPr>
            <a:r>
              <a:rPr lang="en-US" dirty="0" smtClean="0"/>
              <a:t>5. Controlling – monitoring progress to ensure that plans are being carried out properly. </a:t>
            </a:r>
          </a:p>
          <a:p>
            <a:pPr>
              <a:buNone/>
            </a:pPr>
            <a:endParaRPr lang="th-TH"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Luther </a:t>
            </a:r>
            <a:r>
              <a:rPr lang="en-US" dirty="0" err="1" smtClean="0"/>
              <a:t>Gullick</a:t>
            </a:r>
            <a:r>
              <a:rPr lang="en-US" dirty="0" smtClean="0"/>
              <a:t> </a:t>
            </a:r>
            <a:endParaRPr lang="th-TH" dirty="0"/>
          </a:p>
        </p:txBody>
      </p:sp>
      <p:sp>
        <p:nvSpPr>
          <p:cNvPr id="3" name="Content Placeholder 2"/>
          <p:cNvSpPr>
            <a:spLocks noGrp="1"/>
          </p:cNvSpPr>
          <p:nvPr>
            <p:ph idx="1"/>
          </p:nvPr>
        </p:nvSpPr>
        <p:spPr>
          <a:xfrm>
            <a:off x="457200" y="1285860"/>
            <a:ext cx="8229600" cy="4840303"/>
          </a:xfrm>
        </p:spPr>
        <p:txBody>
          <a:bodyPr>
            <a:normAutofit fontScale="55000" lnSpcReduction="20000"/>
          </a:bodyPr>
          <a:lstStyle/>
          <a:p>
            <a:r>
              <a:rPr lang="en-US" dirty="0" smtClean="0"/>
              <a:t> 	</a:t>
            </a:r>
            <a:r>
              <a:rPr lang="en-US" dirty="0" err="1" smtClean="0"/>
              <a:t>Gullick</a:t>
            </a:r>
            <a:r>
              <a:rPr lang="en-US" dirty="0" smtClean="0"/>
              <a:t> took </a:t>
            </a:r>
            <a:r>
              <a:rPr lang="en-US" dirty="0" err="1" smtClean="0"/>
              <a:t>Fayol</a:t>
            </a:r>
            <a:r>
              <a:rPr lang="en-US" dirty="0" smtClean="0"/>
              <a:t> as his basis 20 years later and, in 1937, redeveloped </a:t>
            </a:r>
            <a:r>
              <a:rPr lang="en-US" dirty="0" err="1" smtClean="0"/>
              <a:t>Fayol’s</a:t>
            </a:r>
            <a:r>
              <a:rPr lang="en-US" dirty="0" smtClean="0"/>
              <a:t> thoughts into a newer form which he called POSDCORB. While not exactly tripping off the tongue, this acronym did, at least, gain some lasting weight with management thinkers and has been relentlessly regurgitated by many of them ever since. In essence he amended </a:t>
            </a:r>
            <a:r>
              <a:rPr lang="en-US" dirty="0" err="1" smtClean="0"/>
              <a:t>Fayol</a:t>
            </a:r>
            <a:r>
              <a:rPr lang="en-US" dirty="0" smtClean="0"/>
              <a:t> to read:- </a:t>
            </a:r>
          </a:p>
          <a:p>
            <a:r>
              <a:rPr lang="en-US" dirty="0" smtClean="0"/>
              <a:t> 	Planning </a:t>
            </a:r>
          </a:p>
          <a:p>
            <a:r>
              <a:rPr lang="en-US" dirty="0" smtClean="0"/>
              <a:t> 	</a:t>
            </a:r>
            <a:r>
              <a:rPr lang="en-US" dirty="0" err="1" smtClean="0"/>
              <a:t>Organising</a:t>
            </a:r>
            <a:r>
              <a:rPr lang="en-US" dirty="0" smtClean="0"/>
              <a:t> </a:t>
            </a:r>
          </a:p>
          <a:p>
            <a:r>
              <a:rPr lang="en-US" dirty="0" smtClean="0"/>
              <a:t> 	Staffing – a newer view of the human resource needed to carry out the job and one on which HR managers frequently fasten as giving legitimacy to their demands to be strategically involved with the </a:t>
            </a:r>
            <a:r>
              <a:rPr lang="en-US" dirty="0" err="1" smtClean="0"/>
              <a:t>organisation’s</a:t>
            </a:r>
            <a:r>
              <a:rPr lang="en-US" dirty="0" smtClean="0"/>
              <a:t> policy making </a:t>
            </a:r>
          </a:p>
          <a:p>
            <a:r>
              <a:rPr lang="en-US" dirty="0" smtClean="0"/>
              <a:t> 	Directing </a:t>
            </a:r>
          </a:p>
          <a:p>
            <a:r>
              <a:rPr lang="en-US" dirty="0" smtClean="0"/>
              <a:t> 	Coordinating </a:t>
            </a:r>
          </a:p>
          <a:p>
            <a:r>
              <a:rPr lang="en-US" dirty="0" smtClean="0"/>
              <a:t> 	Reporting – on progress achieved an warning of problems encountered </a:t>
            </a:r>
          </a:p>
          <a:p>
            <a:r>
              <a:rPr lang="en-US" dirty="0" smtClean="0"/>
              <a:t> 	Budgeting – so that jobs are achieved within a specified financial limit </a:t>
            </a:r>
          </a:p>
          <a:p>
            <a:pPr>
              <a:buNone/>
            </a:pPr>
            <a:endParaRPr lang="en-US" dirty="0" smtClean="0"/>
          </a:p>
          <a:p>
            <a:pPr>
              <a:buNone/>
            </a:pPr>
            <a:r>
              <a:rPr lang="en-US" dirty="0" smtClean="0"/>
              <a:t>While the last two are also new, they do not require much explanation to anyone who has ever worked in a managerial or administrative role </a:t>
            </a:r>
          </a:p>
          <a:p>
            <a:endParaRPr lang="th-TH"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err="1" smtClean="0"/>
              <a:t>Pedler</a:t>
            </a:r>
            <a:r>
              <a:rPr lang="en-US" dirty="0" smtClean="0"/>
              <a:t>, Burgoyne and </a:t>
            </a:r>
            <a:r>
              <a:rPr lang="en-US" dirty="0" err="1" smtClean="0"/>
              <a:t>Boydell</a:t>
            </a:r>
            <a:r>
              <a:rPr lang="en-US" dirty="0" smtClean="0"/>
              <a:t> </a:t>
            </a:r>
            <a:endParaRPr lang="th-TH" dirty="0"/>
          </a:p>
        </p:txBody>
      </p:sp>
      <p:sp>
        <p:nvSpPr>
          <p:cNvPr id="3" name="Content Placeholder 2"/>
          <p:cNvSpPr>
            <a:spLocks noGrp="1"/>
          </p:cNvSpPr>
          <p:nvPr>
            <p:ph idx="1"/>
          </p:nvPr>
        </p:nvSpPr>
        <p:spPr>
          <a:xfrm>
            <a:off x="457200" y="1000108"/>
            <a:ext cx="8229600" cy="5572164"/>
          </a:xfrm>
        </p:spPr>
        <p:txBody>
          <a:bodyPr>
            <a:normAutofit fontScale="55000" lnSpcReduction="20000"/>
          </a:bodyPr>
          <a:lstStyle/>
          <a:p>
            <a:r>
              <a:rPr lang="en-US" dirty="0" smtClean="0"/>
              <a:t>“Eleven Qualities of a Successful Manager” and it is a fair guide to the basics. These are:- </a:t>
            </a:r>
          </a:p>
          <a:p>
            <a:pPr>
              <a:buNone/>
            </a:pPr>
            <a:r>
              <a:rPr lang="en-US" dirty="0" smtClean="0"/>
              <a:t>1. Command of basic facts (usually of management and the sector in which the </a:t>
            </a:r>
            <a:r>
              <a:rPr lang="en-US" dirty="0" err="1" smtClean="0"/>
              <a:t>organisation</a:t>
            </a:r>
            <a:r>
              <a:rPr lang="en-US" dirty="0" smtClean="0"/>
              <a:t> operates)– without this, one cannot be a manager </a:t>
            </a:r>
          </a:p>
          <a:p>
            <a:pPr>
              <a:buNone/>
            </a:pPr>
            <a:r>
              <a:rPr lang="en-US" dirty="0" smtClean="0"/>
              <a:t>2. Relevant professional knowledge  </a:t>
            </a:r>
          </a:p>
          <a:p>
            <a:pPr>
              <a:buNone/>
            </a:pPr>
            <a:r>
              <a:rPr lang="en-US" dirty="0" smtClean="0"/>
              <a:t>3. Continuing sensitivity to events – and the ability to know when to act and when to ignore an event. </a:t>
            </a:r>
          </a:p>
          <a:p>
            <a:pPr>
              <a:buNone/>
            </a:pPr>
            <a:r>
              <a:rPr lang="en-US" dirty="0" smtClean="0"/>
              <a:t>4. Analytical problem solving, decision/</a:t>
            </a:r>
            <a:r>
              <a:rPr lang="en-US" dirty="0" err="1" smtClean="0"/>
              <a:t>judgement</a:t>
            </a:r>
            <a:r>
              <a:rPr lang="en-US" dirty="0" smtClean="0"/>
              <a:t> making skills – which is what most employees believe a manager should have anyway </a:t>
            </a:r>
          </a:p>
          <a:p>
            <a:pPr>
              <a:buNone/>
            </a:pPr>
            <a:r>
              <a:rPr lang="en-US" dirty="0" smtClean="0"/>
              <a:t>5. Social skills and abilities – in virtually any circumstances </a:t>
            </a:r>
          </a:p>
          <a:p>
            <a:pPr>
              <a:buNone/>
            </a:pPr>
            <a:r>
              <a:rPr lang="en-US" dirty="0" smtClean="0"/>
              <a:t>6. Emotional resilience – probably the hardest aspect to master is being able to bounce back after a setback. All careers have setbacks and the measure of how good a manager is can often be quickly and successfully he/she re-emerges as a key player </a:t>
            </a:r>
          </a:p>
          <a:p>
            <a:pPr>
              <a:buNone/>
            </a:pPr>
            <a:r>
              <a:rPr lang="en-US" dirty="0" smtClean="0"/>
              <a:t>7. </a:t>
            </a:r>
            <a:r>
              <a:rPr lang="en-US" dirty="0" err="1" smtClean="0"/>
              <a:t>Proactivity</a:t>
            </a:r>
            <a:r>
              <a:rPr lang="en-US" dirty="0" smtClean="0"/>
              <a:t> – responding purposefully to events, or, better still anticipating them and taking action before they even happen </a:t>
            </a:r>
          </a:p>
          <a:p>
            <a:pPr>
              <a:buNone/>
            </a:pPr>
            <a:r>
              <a:rPr lang="en-US" dirty="0" smtClean="0"/>
              <a:t>8. Creativity – can be taught but probably only with a creative spark already present </a:t>
            </a:r>
          </a:p>
          <a:p>
            <a:pPr>
              <a:buNone/>
            </a:pPr>
            <a:r>
              <a:rPr lang="en-US" dirty="0" smtClean="0"/>
              <a:t>9. Mental agility – is very similar to creativity; most experts agree that some kind of talent is needed before it can be developed. Very rarely, if ever, can it be instilled from scratch. </a:t>
            </a:r>
          </a:p>
          <a:p>
            <a:pPr>
              <a:buNone/>
            </a:pPr>
            <a:r>
              <a:rPr lang="en-US" dirty="0" smtClean="0"/>
              <a:t>10. Balanced learning habits and skills – can be acquired </a:t>
            </a:r>
          </a:p>
          <a:p>
            <a:pPr>
              <a:buNone/>
            </a:pPr>
            <a:r>
              <a:rPr lang="en-US" dirty="0" smtClean="0"/>
              <a:t>11. Self-knowledge – can also be acquired, often as circumstances provoke it. </a:t>
            </a:r>
          </a:p>
          <a:p>
            <a:endParaRPr lang="th-T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lstStyle/>
          <a:p>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th-TH" dirty="0"/>
          </a:p>
        </p:txBody>
      </p:sp>
      <p:sp>
        <p:nvSpPr>
          <p:cNvPr id="3" name="Content Placeholder 2"/>
          <p:cNvSpPr>
            <a:spLocks noGrp="1"/>
          </p:cNvSpPr>
          <p:nvPr>
            <p:ph idx="1"/>
          </p:nvPr>
        </p:nvSpPr>
        <p:spPr/>
        <p:txBody>
          <a:bodyPr>
            <a:normAutofit/>
          </a:bodyPr>
          <a:lstStyle/>
          <a:p>
            <a:r>
              <a:rPr lang="en-US" dirty="0" smtClean="0"/>
              <a:t>Many people call themselves managers. </a:t>
            </a:r>
          </a:p>
          <a:p>
            <a:r>
              <a:rPr lang="en-US" dirty="0" smtClean="0"/>
              <a:t>It looks good on a business card and it can impress the </a:t>
            </a:r>
            <a:r>
              <a:rPr lang="en-US" dirty="0" err="1" smtClean="0"/>
              <a:t>neighbours</a:t>
            </a:r>
            <a:r>
              <a:rPr lang="en-US" dirty="0" smtClean="0"/>
              <a:t>. </a:t>
            </a:r>
          </a:p>
          <a:p>
            <a:r>
              <a:rPr lang="en-US" dirty="0" smtClean="0"/>
              <a:t> But what is a manager? What does he or she actually do? Why are they usually paid more than lesser  mortals and what challenges and opportunities do they face as part of the management structure. </a:t>
            </a:r>
          </a:p>
          <a:p>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normAutofit fontScale="85000" lnSpcReduction="10000"/>
          </a:bodyPr>
          <a:lstStyle/>
          <a:p>
            <a:r>
              <a:rPr lang="en-US" dirty="0" smtClean="0"/>
              <a:t>To start at the very beginning would be a fairly ruthless history lesson. There is evidence for example that the Roman Republic had a fairly well-developed crisis management strategy in place around 240BC – and the Ancient Greeks could probably teach us a thing or two about both management and its philosophies even today. </a:t>
            </a:r>
          </a:p>
          <a:p>
            <a:r>
              <a:rPr lang="en-US" dirty="0" smtClean="0"/>
              <a:t> However, there is a point beyond which tracing the development of management is not sensible - and the ancient world seems to be rather too long ago to include here in any detail. </a:t>
            </a:r>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Machiavelli </a:t>
            </a:r>
            <a:endParaRPr lang="th-TH" dirty="0"/>
          </a:p>
        </p:txBody>
      </p:sp>
      <p:sp>
        <p:nvSpPr>
          <p:cNvPr id="3" name="Content Placeholder 2"/>
          <p:cNvSpPr>
            <a:spLocks noGrp="1"/>
          </p:cNvSpPr>
          <p:nvPr>
            <p:ph idx="1"/>
          </p:nvPr>
        </p:nvSpPr>
        <p:spPr/>
        <p:txBody>
          <a:bodyPr>
            <a:normAutofit fontScale="70000" lnSpcReduction="20000"/>
          </a:bodyPr>
          <a:lstStyle/>
          <a:p>
            <a:r>
              <a:rPr lang="en-US" dirty="0" smtClean="0"/>
              <a:t>More modern management trends have their origins about 500 years ago in Renaissance Italy. </a:t>
            </a:r>
          </a:p>
          <a:p>
            <a:r>
              <a:rPr lang="en-US" dirty="0" smtClean="0"/>
              <a:t>The best place to start is with a man to whom history has been particularly cruel – Machiavelli. He flourished around the end of the fifteenth century, being Secretary to the Florentine Republic from 1496-1512; as  such, he was one of the first career civil servants and, although his life is not as well documented as we would like, he has left behind one of the great political/ managerial works of all time entitled “The Prince”. </a:t>
            </a:r>
          </a:p>
          <a:p>
            <a:r>
              <a:rPr lang="en-US" dirty="0" smtClean="0"/>
              <a:t> The Prince of the title was one </a:t>
            </a:r>
            <a:r>
              <a:rPr lang="en-US" dirty="0" err="1" smtClean="0"/>
              <a:t>Cesare</a:t>
            </a:r>
            <a:r>
              <a:rPr lang="en-US" dirty="0" smtClean="0"/>
              <a:t> Borgia – a man it did not pay to take lightly in late fifteenth century Italy. He was the quintessence of Renaissance princes – hugely powerful, wealthy, artistic and utterly ruthless. He built a formidable principality in central Italy in just a few years, forming a counterbalance to the powerful Florentine Republic. </a:t>
            </a:r>
          </a:p>
          <a:p>
            <a:pPr>
              <a:buNone/>
            </a:pPr>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857784"/>
          </a:xfrm>
        </p:spPr>
        <p:txBody>
          <a:bodyPr>
            <a:normAutofit fontScale="77500" lnSpcReduction="20000"/>
          </a:bodyPr>
          <a:lstStyle/>
          <a:p>
            <a:r>
              <a:rPr lang="en-US" dirty="0" smtClean="0"/>
              <a:t>In “The Prince” Machiavelli outlined the kind of qualities a great leader needed to succeed in those opportunistic days. </a:t>
            </a:r>
          </a:p>
          <a:p>
            <a:r>
              <a:rPr lang="en-US" dirty="0" smtClean="0"/>
              <a:t>And they are nearly all qualities which a strong manager needs to master in the early days of the 21st century just as much as in the first days of the sixteenth century. </a:t>
            </a:r>
          </a:p>
          <a:p>
            <a:r>
              <a:rPr lang="en-US" dirty="0" smtClean="0"/>
              <a:t>Foremost was a management principle that many modern managers must wish they had – cohesive </a:t>
            </a:r>
            <a:r>
              <a:rPr lang="en-US" dirty="0" err="1" smtClean="0"/>
              <a:t>organisation</a:t>
            </a:r>
            <a:r>
              <a:rPr lang="en-US" dirty="0" smtClean="0"/>
              <a:t>. </a:t>
            </a:r>
          </a:p>
          <a:p>
            <a:r>
              <a:rPr lang="en-US" dirty="0" smtClean="0"/>
              <a:t> In any </a:t>
            </a:r>
            <a:r>
              <a:rPr lang="en-US" dirty="0" err="1" smtClean="0"/>
              <a:t>organisation</a:t>
            </a:r>
            <a:r>
              <a:rPr lang="en-US" dirty="0" smtClean="0"/>
              <a:t>, cohesion can be something of a mirage. What Borgia tried to achieve was a structure which suited the times, the turbulent circumstances and the objectives of his duchy. Although an autocrat, he appointed advisers for distinct areas – such as law – in much the same way as a large corporate </a:t>
            </a:r>
            <a:r>
              <a:rPr lang="en-US" dirty="0" err="1" smtClean="0"/>
              <a:t>organisation</a:t>
            </a:r>
            <a:r>
              <a:rPr lang="en-US" dirty="0" smtClean="0"/>
              <a:t> would do today. </a:t>
            </a:r>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Boulton</a:t>
            </a:r>
            <a:r>
              <a:rPr lang="en-US" b="1" dirty="0" smtClean="0"/>
              <a:t> </a:t>
            </a:r>
            <a:r>
              <a:rPr lang="en-US" b="1" dirty="0" smtClean="0"/>
              <a:t>and Watt </a:t>
            </a:r>
            <a:r>
              <a:rPr lang="en-US" dirty="0" smtClean="0"/>
              <a:t/>
            </a:r>
            <a:br>
              <a:rPr lang="en-US" dirty="0" smtClean="0"/>
            </a:br>
            <a:endParaRPr lang="th-TH" dirty="0"/>
          </a:p>
        </p:txBody>
      </p:sp>
      <p:sp>
        <p:nvSpPr>
          <p:cNvPr id="3" name="Content Placeholder 2"/>
          <p:cNvSpPr>
            <a:spLocks noGrp="1"/>
          </p:cNvSpPr>
          <p:nvPr>
            <p:ph idx="1"/>
          </p:nvPr>
        </p:nvSpPr>
        <p:spPr/>
        <p:txBody>
          <a:bodyPr>
            <a:normAutofit fontScale="85000" lnSpcReduction="20000"/>
          </a:bodyPr>
          <a:lstStyle/>
          <a:p>
            <a:r>
              <a:rPr lang="en-US" dirty="0" smtClean="0"/>
              <a:t>In 1800 </a:t>
            </a:r>
            <a:r>
              <a:rPr lang="en-US" dirty="0" err="1" smtClean="0"/>
              <a:t>Boulton</a:t>
            </a:r>
            <a:r>
              <a:rPr lang="en-US" dirty="0" smtClean="0"/>
              <a:t> and Watt constructed a factory to build the great new invention – the steam engine. By the standards of the day – and even now – steam engines are complicated things with a large number of components having to be added at each stage of the manufacturing process. </a:t>
            </a:r>
          </a:p>
          <a:p>
            <a:r>
              <a:rPr lang="en-US" dirty="0" smtClean="0"/>
              <a:t>In 1800 this was a totally new concept in industrial engineering and there were no factories capable of handling such a complex idea. </a:t>
            </a:r>
          </a:p>
          <a:p>
            <a:r>
              <a:rPr lang="en-US" dirty="0" smtClean="0"/>
              <a:t>Consequently, </a:t>
            </a:r>
            <a:r>
              <a:rPr lang="en-US" dirty="0" err="1" smtClean="0"/>
              <a:t>Boulton</a:t>
            </a:r>
            <a:r>
              <a:rPr lang="en-US" dirty="0" smtClean="0"/>
              <a:t> and Watt (he who had earlier invented the steam kettle) had to design their new factory from scratch. </a:t>
            </a:r>
          </a:p>
          <a:p>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fontScale="92500" lnSpcReduction="20000"/>
          </a:bodyPr>
          <a:lstStyle/>
          <a:p>
            <a:r>
              <a:rPr lang="en-US" dirty="0" err="1" smtClean="0"/>
              <a:t>Boulton</a:t>
            </a:r>
            <a:r>
              <a:rPr lang="en-US" dirty="0" smtClean="0"/>
              <a:t> and Watt were aware that they could not compete with this type of agricultural bartering; they were engineers, not farmers. So they introduced the concept of wages -each worker was given a fixed sum of money in exchange for his work so that he could buy whatever he felt he and his family needed, rather than accept produce which might not have been necessary. Jobs were graded – fairly roughly compared to now – so that different grades earned different wages accordingly. And the wage system was born. </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lnSpcReduction="10000"/>
          </a:bodyPr>
          <a:lstStyle/>
          <a:p>
            <a:r>
              <a:rPr lang="en-US" dirty="0" smtClean="0"/>
              <a:t>A few further refinements followed. Clearly, some workers were worth more than others depending on what kind of job they did and how quickly and efficiently they worked. </a:t>
            </a:r>
          </a:p>
          <a:p>
            <a:r>
              <a:rPr lang="en-US" dirty="0" smtClean="0"/>
              <a:t>So, the idea of piece work was introduced – that is every worker was paid for how much he had done that day or that week. </a:t>
            </a:r>
          </a:p>
          <a:p>
            <a:r>
              <a:rPr lang="en-US" dirty="0" smtClean="0"/>
              <a:t>Piece work became the foundation of manufacturing wages throughout the world </a:t>
            </a:r>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Taylor</a:t>
            </a:r>
            <a:endParaRPr lang="th-TH" dirty="0"/>
          </a:p>
        </p:txBody>
      </p:sp>
      <p:sp>
        <p:nvSpPr>
          <p:cNvPr id="3" name="Content Placeholder 2"/>
          <p:cNvSpPr>
            <a:spLocks noGrp="1"/>
          </p:cNvSpPr>
          <p:nvPr>
            <p:ph idx="1"/>
          </p:nvPr>
        </p:nvSpPr>
        <p:spPr/>
        <p:txBody>
          <a:bodyPr>
            <a:normAutofit lnSpcReduction="10000"/>
          </a:bodyPr>
          <a:lstStyle/>
          <a:p>
            <a:r>
              <a:rPr lang="en-US" dirty="0" smtClean="0"/>
              <a:t> To come up to more recent times, the next thinker to consider is Taylor. He was an American, working around the turn of the Twentieth Century and notable for helping Henry Ford. </a:t>
            </a:r>
          </a:p>
          <a:p>
            <a:r>
              <a:rPr lang="en-US" dirty="0" smtClean="0"/>
              <a:t>He was the first to consciously try to make management a scientific art form and he did it with remarkable success mainly through </a:t>
            </a:r>
            <a:r>
              <a:rPr lang="en-US" b="1" dirty="0" smtClean="0"/>
              <a:t>three major innovations. </a:t>
            </a:r>
            <a:endParaRPr lang="th-TH"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1405</Words>
  <Application>Microsoft Office PowerPoint</Application>
  <PresentationFormat>On-screen Show (4:3)</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ORGANIZATIONAL BEHAVIOR - 2 </vt:lpstr>
      <vt:lpstr>intro</vt:lpstr>
      <vt:lpstr>Slide 3</vt:lpstr>
      <vt:lpstr>Machiavelli </vt:lpstr>
      <vt:lpstr>Slide 5</vt:lpstr>
      <vt:lpstr>Boulton and Watt  </vt:lpstr>
      <vt:lpstr>Slide 7</vt:lpstr>
      <vt:lpstr>Slide 8</vt:lpstr>
      <vt:lpstr>Taylor</vt:lpstr>
      <vt:lpstr>Slide 10</vt:lpstr>
      <vt:lpstr>Slide 11</vt:lpstr>
      <vt:lpstr>Fayol  </vt:lpstr>
      <vt:lpstr>Slide 13</vt:lpstr>
      <vt:lpstr>Luther Gullick </vt:lpstr>
      <vt:lpstr>Pedler, Burgoyne and Boydell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study - 3</dc:title>
  <dc:creator>HP037</dc:creator>
  <cp:lastModifiedBy>HP037</cp:lastModifiedBy>
  <cp:revision>11</cp:revision>
  <dcterms:created xsi:type="dcterms:W3CDTF">2013-08-19T03:18:55Z</dcterms:created>
  <dcterms:modified xsi:type="dcterms:W3CDTF">2013-09-09T06:08:41Z</dcterms:modified>
</cp:coreProperties>
</file>