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73" r:id="rId5"/>
    <p:sldId id="274" r:id="rId6"/>
    <p:sldId id="275" r:id="rId7"/>
    <p:sldId id="276" r:id="rId8"/>
    <p:sldId id="277" r:id="rId9"/>
    <p:sldId id="278" r:id="rId10"/>
    <p:sldId id="279" r:id="rId11"/>
    <p:sldId id="280" r:id="rId12"/>
    <p:sldId id="282" r:id="rId13"/>
    <p:sldId id="283" r:id="rId14"/>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4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57FEEF57-8532-4BF6-98BF-D606AD363DDD}" type="datetimeFigureOut">
              <a:rPr lang="th-TH" smtClean="0"/>
              <a:pPr/>
              <a:t>26/08/56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57FEEF57-8532-4BF6-98BF-D606AD363DDD}" type="datetimeFigureOut">
              <a:rPr lang="th-TH" smtClean="0"/>
              <a:pPr/>
              <a:t>26/08/56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57FEEF57-8532-4BF6-98BF-D606AD363DDD}" type="datetimeFigureOut">
              <a:rPr lang="th-TH" smtClean="0"/>
              <a:pPr/>
              <a:t>26/08/56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57FEEF57-8532-4BF6-98BF-D606AD363DDD}" type="datetimeFigureOut">
              <a:rPr lang="th-TH" smtClean="0"/>
              <a:pPr/>
              <a:t>26/08/56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FEEF57-8532-4BF6-98BF-D606AD363DDD}" type="datetimeFigureOut">
              <a:rPr lang="th-TH" smtClean="0"/>
              <a:pPr/>
              <a:t>26/08/56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57FEEF57-8532-4BF6-98BF-D606AD363DDD}" type="datetimeFigureOut">
              <a:rPr lang="th-TH" smtClean="0"/>
              <a:pPr/>
              <a:t>26/08/56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57FEEF57-8532-4BF6-98BF-D606AD363DDD}" type="datetimeFigureOut">
              <a:rPr lang="th-TH" smtClean="0"/>
              <a:pPr/>
              <a:t>26/08/56</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57FEEF57-8532-4BF6-98BF-D606AD363DDD}" type="datetimeFigureOut">
              <a:rPr lang="th-TH" smtClean="0"/>
              <a:pPr/>
              <a:t>26/08/56</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FEEF57-8532-4BF6-98BF-D606AD363DDD}" type="datetimeFigureOut">
              <a:rPr lang="th-TH" smtClean="0"/>
              <a:pPr/>
              <a:t>26/08/56</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FEEF57-8532-4BF6-98BF-D606AD363DDD}" type="datetimeFigureOut">
              <a:rPr lang="th-TH" smtClean="0"/>
              <a:pPr/>
              <a:t>26/08/56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FEEF57-8532-4BF6-98BF-D606AD363DDD}" type="datetimeFigureOut">
              <a:rPr lang="th-TH" smtClean="0"/>
              <a:pPr/>
              <a:t>26/08/56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FEEF57-8532-4BF6-98BF-D606AD363DDD}" type="datetimeFigureOut">
              <a:rPr lang="th-TH" smtClean="0"/>
              <a:pPr/>
              <a:t>26/08/56</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723C0-47C4-45DF-A45C-3558A05BEE5D}" type="slidenum">
              <a:rPr lang="th-TH" smtClean="0"/>
              <a:pPr/>
              <a:t>‹#›</a:t>
            </a:fld>
            <a:endParaRPr 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ORGANIZATIONAL BEHAVIOR </a:t>
            </a:r>
            <a:r>
              <a:rPr lang="en-US" dirty="0" smtClean="0"/>
              <a:t>- 3</a:t>
            </a:r>
            <a:endParaRPr lang="th-TH" dirty="0"/>
          </a:p>
        </p:txBody>
      </p:sp>
      <p:sp>
        <p:nvSpPr>
          <p:cNvPr id="3" name="Subtitle 2"/>
          <p:cNvSpPr>
            <a:spLocks noGrp="1"/>
          </p:cNvSpPr>
          <p:nvPr>
            <p:ph type="subTitle" idx="1"/>
          </p:nvPr>
        </p:nvSpPr>
        <p:spPr/>
        <p:txBody>
          <a:bodyPr/>
          <a:lstStyle/>
          <a:p>
            <a:r>
              <a:rPr lang="en-US" dirty="0" err="1" smtClean="0"/>
              <a:t>Organisational</a:t>
            </a:r>
            <a:r>
              <a:rPr lang="en-US" dirty="0" smtClean="0"/>
              <a:t> Structure</a:t>
            </a:r>
            <a:endParaRPr lang="th-TH"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normAutofit fontScale="62500" lnSpcReduction="20000"/>
          </a:bodyPr>
          <a:lstStyle/>
          <a:p>
            <a:pPr>
              <a:buNone/>
            </a:pPr>
            <a:r>
              <a:rPr lang="en-US" dirty="0" smtClean="0"/>
              <a:t>So, most managerial support depends on structure; most employees depend on structure because we all 	want to know where we stand in work as in life. And managers – or others - would find ways of exploiting employees if structure did not protect employees to a certain extent. So, structure is useful. Just think of some of the main things it can do:- </a:t>
            </a:r>
          </a:p>
          <a:p>
            <a:r>
              <a:rPr lang="en-US" dirty="0" smtClean="0"/>
              <a:t> </a:t>
            </a:r>
            <a:r>
              <a:rPr lang="en-US" dirty="0" smtClean="0"/>
              <a:t>achieve efficient use of resources – without structure we could use up all our resources very </a:t>
            </a:r>
            <a:r>
              <a:rPr lang="en-US" dirty="0" smtClean="0"/>
              <a:t>quickly</a:t>
            </a:r>
            <a:r>
              <a:rPr lang="en-US" dirty="0" smtClean="0"/>
              <a:t>; just look at climate change </a:t>
            </a:r>
          </a:p>
          <a:p>
            <a:r>
              <a:rPr lang="en-US" dirty="0" smtClean="0"/>
              <a:t> </a:t>
            </a:r>
            <a:r>
              <a:rPr lang="en-US" dirty="0" smtClean="0"/>
              <a:t>ensure </a:t>
            </a:r>
            <a:r>
              <a:rPr lang="en-US" dirty="0" smtClean="0"/>
              <a:t>accountability and monitoring – to prevent excesses and to ensure that we are </a:t>
            </a:r>
            <a:r>
              <a:rPr lang="en-US" dirty="0" smtClean="0"/>
              <a:t>all transparently </a:t>
            </a:r>
            <a:r>
              <a:rPr lang="en-US" dirty="0" smtClean="0"/>
              <a:t>responsible for something, or someone </a:t>
            </a:r>
          </a:p>
          <a:p>
            <a:r>
              <a:rPr lang="en-US" dirty="0" smtClean="0"/>
              <a:t> </a:t>
            </a:r>
            <a:r>
              <a:rPr lang="en-US" dirty="0" smtClean="0"/>
              <a:t>allow </a:t>
            </a:r>
            <a:r>
              <a:rPr lang="en-US" dirty="0" smtClean="0"/>
              <a:t>coordination between different parts of the </a:t>
            </a:r>
            <a:r>
              <a:rPr lang="en-US" dirty="0" err="1" smtClean="0"/>
              <a:t>organisation</a:t>
            </a:r>
            <a:r>
              <a:rPr lang="en-US" dirty="0" smtClean="0"/>
              <a:t> – so that we can all help each other </a:t>
            </a:r>
          </a:p>
          <a:p>
            <a:r>
              <a:rPr lang="en-US" dirty="0" smtClean="0"/>
              <a:t> </a:t>
            </a:r>
            <a:r>
              <a:rPr lang="en-US" dirty="0" smtClean="0"/>
              <a:t>provide </a:t>
            </a:r>
            <a:r>
              <a:rPr lang="en-US" dirty="0" smtClean="0"/>
              <a:t>for communication – so that we all know broadly what we are all doing, to </a:t>
            </a:r>
            <a:r>
              <a:rPr lang="en-US" dirty="0" smtClean="0"/>
              <a:t>prevent duplication </a:t>
            </a:r>
            <a:r>
              <a:rPr lang="en-US" dirty="0" smtClean="0"/>
              <a:t>for example </a:t>
            </a:r>
          </a:p>
          <a:p>
            <a:r>
              <a:rPr lang="en-US" dirty="0" smtClean="0"/>
              <a:t> </a:t>
            </a:r>
            <a:r>
              <a:rPr lang="en-US" dirty="0" smtClean="0"/>
              <a:t>adapt </a:t>
            </a:r>
            <a:r>
              <a:rPr lang="en-US" dirty="0" smtClean="0"/>
              <a:t>to changes - both from within and outside the </a:t>
            </a:r>
            <a:r>
              <a:rPr lang="en-US" dirty="0" err="1" smtClean="0"/>
              <a:t>organisation</a:t>
            </a:r>
            <a:r>
              <a:rPr lang="en-US" dirty="0" smtClean="0"/>
              <a:t> </a:t>
            </a:r>
          </a:p>
          <a:p>
            <a:pPr>
              <a:buNone/>
            </a:pPr>
            <a:r>
              <a:rPr lang="en-US" dirty="0" smtClean="0"/>
              <a:t>So </a:t>
            </a:r>
            <a:r>
              <a:rPr lang="en-US" dirty="0" smtClean="0"/>
              <a:t>structure provides a purpose in working life and is something that managers rely on to manage. </a:t>
            </a:r>
          </a:p>
          <a:p>
            <a:endParaRPr lang="th-TH"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th-TH" dirty="0"/>
          </a:p>
        </p:txBody>
      </p:sp>
      <p:sp>
        <p:nvSpPr>
          <p:cNvPr id="3" name="Content Placeholder 2"/>
          <p:cNvSpPr>
            <a:spLocks noGrp="1"/>
          </p:cNvSpPr>
          <p:nvPr>
            <p:ph idx="1"/>
          </p:nvPr>
        </p:nvSpPr>
        <p:spPr/>
        <p:txBody>
          <a:bodyPr/>
          <a:lstStyle/>
          <a:p>
            <a:r>
              <a:rPr lang="en-US" dirty="0" smtClean="0"/>
              <a:t>This model was taken from Xenophon writing about the Persian army of Cyrus about 200BC so it has 	changed a little for a modern day equivalent – but surprisingly little. </a:t>
            </a:r>
          </a:p>
          <a:p>
            <a:endParaRPr lang="th-TH"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Organisational</a:t>
            </a:r>
            <a:r>
              <a:rPr lang="en-US" b="1" dirty="0" smtClean="0"/>
              <a:t> </a:t>
            </a:r>
            <a:r>
              <a:rPr lang="en-US" b="1" dirty="0" smtClean="0"/>
              <a:t>development</a:t>
            </a:r>
            <a:endParaRPr lang="th-TH" dirty="0"/>
          </a:p>
        </p:txBody>
      </p:sp>
      <p:sp>
        <p:nvSpPr>
          <p:cNvPr id="3" name="Content Placeholder 2"/>
          <p:cNvSpPr>
            <a:spLocks noGrp="1"/>
          </p:cNvSpPr>
          <p:nvPr>
            <p:ph idx="1"/>
          </p:nvPr>
        </p:nvSpPr>
        <p:spPr/>
        <p:txBody>
          <a:bodyPr>
            <a:normAutofit fontScale="77500" lnSpcReduction="20000"/>
          </a:bodyPr>
          <a:lstStyle/>
          <a:p>
            <a:r>
              <a:rPr lang="en-US" b="1" dirty="0" smtClean="0"/>
              <a:t>Typical </a:t>
            </a:r>
            <a:r>
              <a:rPr lang="en-US" b="1" dirty="0" err="1" smtClean="0"/>
              <a:t>organisational</a:t>
            </a:r>
            <a:r>
              <a:rPr lang="en-US" b="1" dirty="0" smtClean="0"/>
              <a:t> development activities can include</a:t>
            </a:r>
            <a:r>
              <a:rPr lang="en-US" b="1" dirty="0" smtClean="0"/>
              <a:t>: </a:t>
            </a:r>
            <a:endParaRPr lang="en-US" dirty="0" smtClean="0"/>
          </a:p>
          <a:p>
            <a:r>
              <a:rPr lang="en-US" dirty="0" smtClean="0"/>
              <a:t> 	 introducing new structures or processes </a:t>
            </a:r>
          </a:p>
          <a:p>
            <a:r>
              <a:rPr lang="en-US" dirty="0" smtClean="0"/>
              <a:t> 	 working with teams to accelerate their development </a:t>
            </a:r>
          </a:p>
          <a:p>
            <a:r>
              <a:rPr lang="en-US" dirty="0" smtClean="0"/>
              <a:t> 	 improving cross-department relationships </a:t>
            </a:r>
          </a:p>
          <a:p>
            <a:r>
              <a:rPr lang="en-US" dirty="0" smtClean="0"/>
              <a:t> 	 embarking upon change management </a:t>
            </a:r>
            <a:r>
              <a:rPr lang="en-US" dirty="0" smtClean="0"/>
              <a:t>programs </a:t>
            </a:r>
            <a:endParaRPr lang="en-US" dirty="0" smtClean="0"/>
          </a:p>
          <a:p>
            <a:r>
              <a:rPr lang="en-US" dirty="0" smtClean="0"/>
              <a:t> 	 improving learning opportunities for individuals and teams. </a:t>
            </a:r>
          </a:p>
          <a:p>
            <a:pPr>
              <a:buNone/>
            </a:pPr>
            <a:r>
              <a:rPr lang="en-US" dirty="0" smtClean="0"/>
              <a:t>Some </a:t>
            </a:r>
            <a:r>
              <a:rPr lang="en-US" dirty="0" smtClean="0"/>
              <a:t>or all of these may well make the </a:t>
            </a:r>
            <a:r>
              <a:rPr lang="en-US" dirty="0" err="1" smtClean="0"/>
              <a:t>organisation</a:t>
            </a:r>
            <a:r>
              <a:rPr lang="en-US" dirty="0" smtClean="0"/>
              <a:t> more effective; equally, there is no guarantee that any of them will ensure its survival. </a:t>
            </a:r>
          </a:p>
          <a:p>
            <a:endParaRPr lang="th-TH"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lstStyle/>
          <a:p>
            <a:endParaRPr lang="th-TH"/>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a:t>
            </a:r>
            <a:endParaRPr lang="th-TH" dirty="0"/>
          </a:p>
        </p:txBody>
      </p:sp>
      <p:sp>
        <p:nvSpPr>
          <p:cNvPr id="3" name="Content Placeholder 2"/>
          <p:cNvSpPr>
            <a:spLocks noGrp="1"/>
          </p:cNvSpPr>
          <p:nvPr>
            <p:ph idx="1"/>
          </p:nvPr>
        </p:nvSpPr>
        <p:spPr>
          <a:xfrm>
            <a:off x="457200" y="1285860"/>
            <a:ext cx="8229600" cy="4840303"/>
          </a:xfrm>
        </p:spPr>
        <p:txBody>
          <a:bodyPr>
            <a:normAutofit fontScale="55000" lnSpcReduction="20000"/>
          </a:bodyPr>
          <a:lstStyle/>
          <a:p>
            <a:r>
              <a:rPr lang="en-US" dirty="0" smtClean="0"/>
              <a:t>What is not present in this list is anything called “management”. That is because management is given its own, again relatively technical, function, called “general management”. It is seen as being separate from the other major functions (rightly or wrongly) and it incorporates much activity that has to be carried out somewhere in the </a:t>
            </a:r>
            <a:r>
              <a:rPr lang="en-US" dirty="0" err="1" smtClean="0"/>
              <a:t>organisation</a:t>
            </a:r>
            <a:r>
              <a:rPr lang="en-US" dirty="0" smtClean="0"/>
              <a:t>. </a:t>
            </a:r>
          </a:p>
          <a:p>
            <a:pPr>
              <a:buNone/>
            </a:pPr>
            <a:r>
              <a:rPr lang="en-US" dirty="0" smtClean="0"/>
              <a:t>These </a:t>
            </a:r>
            <a:r>
              <a:rPr lang="en-US" dirty="0" smtClean="0"/>
              <a:t>include:- </a:t>
            </a:r>
          </a:p>
          <a:p>
            <a:r>
              <a:rPr lang="en-US" dirty="0" smtClean="0"/>
              <a:t>setting </a:t>
            </a:r>
            <a:r>
              <a:rPr lang="en-US" dirty="0" smtClean="0"/>
              <a:t>strategic direction – were the </a:t>
            </a:r>
            <a:r>
              <a:rPr lang="en-US" dirty="0" err="1" smtClean="0"/>
              <a:t>organisation</a:t>
            </a:r>
            <a:r>
              <a:rPr lang="en-US" dirty="0" smtClean="0"/>
              <a:t> is going and how it is going to get </a:t>
            </a:r>
            <a:r>
              <a:rPr lang="en-US" dirty="0" smtClean="0"/>
              <a:t>there</a:t>
            </a:r>
          </a:p>
          <a:p>
            <a:r>
              <a:rPr lang="en-US" dirty="0" smtClean="0"/>
              <a:t>identifying </a:t>
            </a:r>
            <a:r>
              <a:rPr lang="en-US" dirty="0" smtClean="0"/>
              <a:t>core values – what the </a:t>
            </a:r>
            <a:r>
              <a:rPr lang="en-US" dirty="0" err="1" smtClean="0"/>
              <a:t>organisation</a:t>
            </a:r>
            <a:r>
              <a:rPr lang="en-US" dirty="0" smtClean="0"/>
              <a:t> stands for and, equally, what it does not stand for </a:t>
            </a:r>
          </a:p>
          <a:p>
            <a:r>
              <a:rPr lang="en-US" dirty="0" smtClean="0"/>
              <a:t>leading </a:t>
            </a:r>
            <a:r>
              <a:rPr lang="en-US" dirty="0" smtClean="0"/>
              <a:t>with vision – to encourage the employees, the customers and the other stakeholders </a:t>
            </a:r>
          </a:p>
          <a:p>
            <a:r>
              <a:rPr lang="en-US" dirty="0" smtClean="0"/>
              <a:t>setting </a:t>
            </a:r>
            <a:r>
              <a:rPr lang="en-US" dirty="0" smtClean="0"/>
              <a:t>objectives – the goals of the </a:t>
            </a:r>
            <a:r>
              <a:rPr lang="en-US" dirty="0" err="1" smtClean="0"/>
              <a:t>organisation</a:t>
            </a:r>
            <a:r>
              <a:rPr lang="en-US" dirty="0" smtClean="0"/>
              <a:t>, or what it is going to try to achieve next </a:t>
            </a:r>
          </a:p>
          <a:p>
            <a:r>
              <a:rPr lang="en-US" dirty="0" smtClean="0"/>
              <a:t>talking </a:t>
            </a:r>
            <a:r>
              <a:rPr lang="en-US" dirty="0" smtClean="0"/>
              <a:t>decisions and action to move towards the objectives </a:t>
            </a:r>
          </a:p>
          <a:p>
            <a:r>
              <a:rPr lang="en-US" dirty="0" smtClean="0"/>
              <a:t>directing</a:t>
            </a:r>
            <a:r>
              <a:rPr lang="en-US" dirty="0" smtClean="0"/>
              <a:t>, controlling and co-</a:t>
            </a:r>
            <a:r>
              <a:rPr lang="en-US" dirty="0" err="1" smtClean="0"/>
              <a:t>ordinating</a:t>
            </a:r>
            <a:r>
              <a:rPr lang="en-US" dirty="0" smtClean="0"/>
              <a:t> - moving the </a:t>
            </a:r>
            <a:r>
              <a:rPr lang="en-US" dirty="0" err="1" smtClean="0"/>
              <a:t>organisation</a:t>
            </a:r>
            <a:r>
              <a:rPr lang="en-US" dirty="0" smtClean="0"/>
              <a:t> towards its goals </a:t>
            </a:r>
          </a:p>
          <a:p>
            <a:r>
              <a:rPr lang="en-US" dirty="0" smtClean="0"/>
              <a:t>evaluating </a:t>
            </a:r>
            <a:r>
              <a:rPr lang="en-US" dirty="0" smtClean="0"/>
              <a:t>performance </a:t>
            </a:r>
          </a:p>
          <a:p>
            <a:r>
              <a:rPr lang="en-US" dirty="0" smtClean="0"/>
              <a:t>reviewing </a:t>
            </a:r>
            <a:r>
              <a:rPr lang="en-US" dirty="0" smtClean="0"/>
              <a:t>strategic direction </a:t>
            </a:r>
          </a:p>
          <a:p>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Structures </a:t>
            </a:r>
            <a:endParaRPr lang="th-TH" dirty="0"/>
          </a:p>
        </p:txBody>
      </p:sp>
      <p:sp>
        <p:nvSpPr>
          <p:cNvPr id="3" name="Content Placeholder 2"/>
          <p:cNvSpPr>
            <a:spLocks noGrp="1"/>
          </p:cNvSpPr>
          <p:nvPr>
            <p:ph idx="1"/>
          </p:nvPr>
        </p:nvSpPr>
        <p:spPr/>
        <p:txBody>
          <a:bodyPr>
            <a:normAutofit/>
          </a:bodyPr>
          <a:lstStyle/>
          <a:p>
            <a:r>
              <a:rPr lang="en-US" dirty="0" smtClean="0"/>
              <a:t>So</a:t>
            </a:r>
            <a:r>
              <a:rPr lang="en-US" dirty="0" smtClean="0"/>
              <a:t>, what types of structure are there and how do they fit in to the needs of differing types of </a:t>
            </a:r>
            <a:r>
              <a:rPr lang="en-US" dirty="0" err="1" smtClean="0"/>
              <a:t>organisations</a:t>
            </a:r>
            <a:r>
              <a:rPr lang="en-US" dirty="0" smtClean="0"/>
              <a:t>? </a:t>
            </a:r>
            <a:r>
              <a:rPr lang="en-US" dirty="0" smtClean="0"/>
              <a:t>Fundamentally</a:t>
            </a:r>
            <a:r>
              <a:rPr lang="en-US" dirty="0" smtClean="0"/>
              <a:t>, there are six major types of </a:t>
            </a:r>
            <a:r>
              <a:rPr lang="en-US" dirty="0" err="1" smtClean="0"/>
              <a:t>organisation</a:t>
            </a:r>
            <a:r>
              <a:rPr lang="en-US" dirty="0" smtClean="0"/>
              <a:t> structure, although there are also many variations on these six main themes. </a:t>
            </a:r>
          </a:p>
          <a:p>
            <a:pPr>
              <a:buNone/>
            </a:pPr>
            <a:endParaRPr lang="th-TH"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Unitary. </a:t>
            </a:r>
            <a:endParaRPr lang="th-TH" dirty="0"/>
          </a:p>
        </p:txBody>
      </p:sp>
      <p:sp>
        <p:nvSpPr>
          <p:cNvPr id="3" name="Content Placeholder 2"/>
          <p:cNvSpPr>
            <a:spLocks noGrp="1"/>
          </p:cNvSpPr>
          <p:nvPr>
            <p:ph idx="1"/>
          </p:nvPr>
        </p:nvSpPr>
        <p:spPr/>
        <p:txBody>
          <a:bodyPr>
            <a:normAutofit fontScale="77500" lnSpcReduction="20000"/>
          </a:bodyPr>
          <a:lstStyle/>
          <a:p>
            <a:r>
              <a:rPr lang="en-US" dirty="0" smtClean="0"/>
              <a:t>Much </a:t>
            </a:r>
            <a:r>
              <a:rPr lang="en-US" dirty="0" smtClean="0"/>
              <a:t>as its name implies, everything starts from the centre. All function heads report to </a:t>
            </a:r>
            <a:r>
              <a:rPr lang="en-US" dirty="0" smtClean="0"/>
              <a:t>the </a:t>
            </a:r>
            <a:r>
              <a:rPr lang="en-US" dirty="0" smtClean="0"/>
              <a:t>top at the centre. So there is a clear and relatively simple line of communication which should </a:t>
            </a:r>
            <a:r>
              <a:rPr lang="en-US" dirty="0" smtClean="0"/>
              <a:t> encourage </a:t>
            </a:r>
            <a:r>
              <a:rPr lang="en-US" dirty="0" smtClean="0"/>
              <a:t>easy access to information and quick decision making. </a:t>
            </a:r>
            <a:endParaRPr lang="en-US" dirty="0" smtClean="0"/>
          </a:p>
          <a:p>
            <a:r>
              <a:rPr lang="en-US" dirty="0" smtClean="0"/>
              <a:t>There </a:t>
            </a:r>
            <a:r>
              <a:rPr lang="en-US" dirty="0" smtClean="0"/>
              <a:t>may be a tendency </a:t>
            </a:r>
            <a:r>
              <a:rPr lang="en-US" dirty="0" smtClean="0"/>
              <a:t>for head </a:t>
            </a:r>
            <a:r>
              <a:rPr lang="en-US" dirty="0" smtClean="0"/>
              <a:t>of department to consider themselves as departmental chimneys. In other words, if the boss </a:t>
            </a:r>
            <a:r>
              <a:rPr lang="en-US" dirty="0" smtClean="0"/>
              <a:t>is </a:t>
            </a:r>
            <a:r>
              <a:rPr lang="en-US" dirty="0" smtClean="0"/>
              <a:t>kept happy, a head of department (HOD) may well be tempted to become something </a:t>
            </a:r>
            <a:r>
              <a:rPr lang="en-US" dirty="0" smtClean="0"/>
              <a:t>approaching </a:t>
            </a:r>
            <a:r>
              <a:rPr lang="en-US" dirty="0" smtClean="0"/>
              <a:t>a mediaeval Japanese warlord with little or on consideration for other aspects of the </a:t>
            </a:r>
            <a:r>
              <a:rPr lang="en-US" dirty="0" smtClean="0"/>
              <a:t> </a:t>
            </a:r>
            <a:r>
              <a:rPr lang="en-US" dirty="0" err="1" smtClean="0"/>
              <a:t>organisation</a:t>
            </a:r>
            <a:r>
              <a:rPr lang="en-US" dirty="0" smtClean="0"/>
              <a:t>. </a:t>
            </a:r>
            <a:endParaRPr lang="en-US" dirty="0" smtClean="0"/>
          </a:p>
          <a:p>
            <a:r>
              <a:rPr lang="en-US" dirty="0" smtClean="0"/>
              <a:t>In </a:t>
            </a:r>
            <a:r>
              <a:rPr lang="en-US" dirty="0" smtClean="0"/>
              <a:t>that case, fragmentation can and sometimes does occur. </a:t>
            </a:r>
          </a:p>
          <a:p>
            <a:endParaRPr lang="th-TH"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dirty="0" err="1" smtClean="0"/>
              <a:t>Centralised</a:t>
            </a:r>
            <a:r>
              <a:rPr lang="en-US" dirty="0" smtClean="0"/>
              <a:t>. </a:t>
            </a:r>
            <a:endParaRPr lang="th-TH" dirty="0"/>
          </a:p>
        </p:txBody>
      </p:sp>
      <p:sp>
        <p:nvSpPr>
          <p:cNvPr id="3" name="Content Placeholder 2"/>
          <p:cNvSpPr>
            <a:spLocks noGrp="1"/>
          </p:cNvSpPr>
          <p:nvPr>
            <p:ph idx="1"/>
          </p:nvPr>
        </p:nvSpPr>
        <p:spPr>
          <a:xfrm>
            <a:off x="457200" y="1214422"/>
            <a:ext cx="8229600" cy="5214974"/>
          </a:xfrm>
        </p:spPr>
        <p:txBody>
          <a:bodyPr>
            <a:normAutofit fontScale="85000" lnSpcReduction="20000"/>
          </a:bodyPr>
          <a:lstStyle/>
          <a:p>
            <a:r>
              <a:rPr lang="en-US" dirty="0" smtClean="0"/>
              <a:t>Here</a:t>
            </a:r>
            <a:r>
              <a:rPr lang="en-US" dirty="0" smtClean="0"/>
              <a:t>, central policy makers, sometimes sitting on a main board, determine what the </a:t>
            </a:r>
            <a:r>
              <a:rPr lang="en-US" dirty="0" err="1" smtClean="0"/>
              <a:t>organisation</a:t>
            </a:r>
            <a:r>
              <a:rPr lang="en-US" dirty="0" smtClean="0"/>
              <a:t> </a:t>
            </a:r>
            <a:r>
              <a:rPr lang="en-US" dirty="0" smtClean="0"/>
              <a:t>is going to do and how and when it is going to do it. </a:t>
            </a:r>
            <a:endParaRPr lang="en-US" dirty="0" smtClean="0"/>
          </a:p>
          <a:p>
            <a:r>
              <a:rPr lang="en-US" dirty="0" smtClean="0"/>
              <a:t>In </a:t>
            </a:r>
            <a:r>
              <a:rPr lang="en-US" dirty="0" err="1" smtClean="0"/>
              <a:t>favour</a:t>
            </a:r>
            <a:r>
              <a:rPr lang="en-US" dirty="0" smtClean="0"/>
              <a:t> of a </a:t>
            </a:r>
            <a:r>
              <a:rPr lang="en-US" dirty="0" err="1" smtClean="0"/>
              <a:t>Centralised</a:t>
            </a:r>
            <a:r>
              <a:rPr lang="en-US" dirty="0" smtClean="0"/>
              <a:t> system are strong control, </a:t>
            </a:r>
            <a:r>
              <a:rPr lang="en-US" dirty="0" err="1" smtClean="0"/>
              <a:t>standardisation</a:t>
            </a:r>
            <a:r>
              <a:rPr lang="en-US" dirty="0" smtClean="0"/>
              <a:t> of processes and </a:t>
            </a:r>
            <a:r>
              <a:rPr lang="en-US" dirty="0" smtClean="0"/>
              <a:t>norms</a:t>
            </a:r>
            <a:r>
              <a:rPr lang="en-US" dirty="0" smtClean="0"/>
              <a:t>, a vigorous brand image and the profitable sue of expertise at the centre of the </a:t>
            </a:r>
            <a:r>
              <a:rPr lang="en-US" dirty="0" err="1" smtClean="0"/>
              <a:t>organisation</a:t>
            </a:r>
            <a:r>
              <a:rPr lang="en-US" dirty="0" smtClean="0"/>
              <a:t>. </a:t>
            </a:r>
          </a:p>
          <a:p>
            <a:r>
              <a:rPr lang="en-US" dirty="0" smtClean="0"/>
              <a:t> </a:t>
            </a:r>
            <a:r>
              <a:rPr lang="en-US" dirty="0" smtClean="0"/>
              <a:t>Against </a:t>
            </a:r>
            <a:r>
              <a:rPr lang="en-US" dirty="0" smtClean="0"/>
              <a:t>it, there is sometimes a concern that it might constrain local management and restricts </a:t>
            </a:r>
            <a:r>
              <a:rPr lang="en-US" dirty="0" smtClean="0"/>
              <a:t>management </a:t>
            </a:r>
            <a:r>
              <a:rPr lang="en-US" dirty="0" smtClean="0"/>
              <a:t>creativity, can imply that there is only way to do things and to further imply that that </a:t>
            </a:r>
            <a:r>
              <a:rPr lang="en-US" dirty="0" smtClean="0"/>
              <a:t>is </a:t>
            </a:r>
            <a:r>
              <a:rPr lang="en-US" dirty="0" smtClean="0"/>
              <a:t>the only right way, which is hardly ever true and that there can be an overstaffed and expensive </a:t>
            </a:r>
            <a:r>
              <a:rPr lang="en-US" dirty="0" smtClean="0"/>
              <a:t>central </a:t>
            </a:r>
            <a:r>
              <a:rPr lang="en-US" dirty="0" smtClean="0"/>
              <a:t>office which swallows a good deal of overhead but may contribute less than its fair share </a:t>
            </a:r>
            <a:r>
              <a:rPr lang="en-US" dirty="0" smtClean="0"/>
              <a:t>of </a:t>
            </a:r>
            <a:r>
              <a:rPr lang="en-US" dirty="0" smtClean="0"/>
              <a:t>work. </a:t>
            </a:r>
          </a:p>
          <a:p>
            <a:endParaRPr lang="th-TH"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Decentralised</a:t>
            </a:r>
            <a:r>
              <a:rPr lang="en-US" dirty="0" smtClean="0"/>
              <a:t>. </a:t>
            </a:r>
            <a:endParaRPr lang="th-TH" dirty="0"/>
          </a:p>
        </p:txBody>
      </p:sp>
      <p:sp>
        <p:nvSpPr>
          <p:cNvPr id="3" name="Content Placeholder 2"/>
          <p:cNvSpPr>
            <a:spLocks noGrp="1"/>
          </p:cNvSpPr>
          <p:nvPr>
            <p:ph idx="1"/>
          </p:nvPr>
        </p:nvSpPr>
        <p:spPr>
          <a:xfrm>
            <a:off x="457200" y="1285860"/>
            <a:ext cx="8229600" cy="5143536"/>
          </a:xfrm>
        </p:spPr>
        <p:txBody>
          <a:bodyPr>
            <a:normAutofit fontScale="70000" lnSpcReduction="20000"/>
          </a:bodyPr>
          <a:lstStyle/>
          <a:p>
            <a:r>
              <a:rPr lang="en-US" dirty="0" smtClean="0"/>
              <a:t>As </a:t>
            </a:r>
            <a:r>
              <a:rPr lang="en-US" dirty="0" smtClean="0"/>
              <a:t>the name again implies, this is an </a:t>
            </a:r>
            <a:r>
              <a:rPr lang="en-US" dirty="0" err="1" smtClean="0"/>
              <a:t>organisational</a:t>
            </a:r>
            <a:r>
              <a:rPr lang="en-US" dirty="0" smtClean="0"/>
              <a:t> structure in which a good deal </a:t>
            </a:r>
            <a:r>
              <a:rPr lang="en-US" dirty="0" smtClean="0"/>
              <a:t>of </a:t>
            </a:r>
            <a:r>
              <a:rPr lang="en-US" dirty="0" smtClean="0"/>
              <a:t>responsibility is devolved from the centre to the regions, or the divisions. In this type of </a:t>
            </a:r>
            <a:r>
              <a:rPr lang="en-US" dirty="0" smtClean="0"/>
              <a:t>structure</a:t>
            </a:r>
            <a:r>
              <a:rPr lang="en-US" dirty="0" smtClean="0"/>
              <a:t>, the separate strategic business units control their own plans but have aspects such </a:t>
            </a:r>
            <a:r>
              <a:rPr lang="en-US" dirty="0" smtClean="0"/>
              <a:t>as financial </a:t>
            </a:r>
            <a:r>
              <a:rPr lang="en-US" dirty="0" smtClean="0"/>
              <a:t>controls and, perhaps, strategic direction imposed on them from the centre. </a:t>
            </a:r>
            <a:endParaRPr lang="en-US" dirty="0" smtClean="0"/>
          </a:p>
          <a:p>
            <a:r>
              <a:rPr lang="en-US" dirty="0" smtClean="0"/>
              <a:t>Advantages include </a:t>
            </a:r>
            <a:r>
              <a:rPr lang="en-US" dirty="0" smtClean="0"/>
              <a:t>the delegated authority, which makes many managers of </a:t>
            </a:r>
            <a:r>
              <a:rPr lang="en-US" dirty="0" err="1" smtClean="0"/>
              <a:t>decentralised</a:t>
            </a:r>
            <a:r>
              <a:rPr lang="en-US" dirty="0" smtClean="0"/>
              <a:t> units feel as though </a:t>
            </a:r>
            <a:r>
              <a:rPr lang="en-US" dirty="0" smtClean="0"/>
              <a:t>they </a:t>
            </a:r>
            <a:r>
              <a:rPr lang="en-US" dirty="0" smtClean="0"/>
              <a:t>are running their own business, a closeness to the customers which can be very helpful, </a:t>
            </a:r>
            <a:r>
              <a:rPr lang="en-US" dirty="0" smtClean="0"/>
              <a:t>higher </a:t>
            </a:r>
            <a:r>
              <a:rPr lang="en-US" dirty="0" smtClean="0"/>
              <a:t>levels of creativity in solving problems, a lower central head count </a:t>
            </a:r>
            <a:r>
              <a:rPr lang="en-US" dirty="0" smtClean="0"/>
              <a:t>and consequently</a:t>
            </a:r>
            <a:r>
              <a:rPr lang="en-US" dirty="0" smtClean="0"/>
              <a:t>, 	lower overheads. </a:t>
            </a:r>
            <a:endParaRPr lang="en-US" dirty="0" smtClean="0"/>
          </a:p>
          <a:p>
            <a:r>
              <a:rPr lang="en-US" dirty="0" smtClean="0"/>
              <a:t>Disadvantages </a:t>
            </a:r>
            <a:r>
              <a:rPr lang="en-US" dirty="0" smtClean="0"/>
              <a:t>might include little support from the centre, some units may </a:t>
            </a:r>
            <a:r>
              <a:rPr lang="en-US" dirty="0" smtClean="0"/>
              <a:t>not be </a:t>
            </a:r>
            <a:r>
              <a:rPr lang="en-US" dirty="0" smtClean="0"/>
              <a:t>able or willing to work together and can compete for the same contract, while financial and </a:t>
            </a:r>
            <a:r>
              <a:rPr lang="en-US" dirty="0" smtClean="0"/>
              <a:t>human </a:t>
            </a:r>
            <a:r>
              <a:rPr lang="en-US" dirty="0" smtClean="0"/>
              <a:t>resources may not be used most cost effectively, throughout an </a:t>
            </a:r>
            <a:r>
              <a:rPr lang="en-US" dirty="0" err="1" smtClean="0"/>
              <a:t>organisation</a:t>
            </a:r>
            <a:r>
              <a:rPr lang="en-US" dirty="0" smtClean="0"/>
              <a:t>. </a:t>
            </a:r>
          </a:p>
          <a:p>
            <a:endParaRPr lang="th-TH"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US" dirty="0" err="1" smtClean="0"/>
              <a:t>Divisionalised</a:t>
            </a:r>
            <a:r>
              <a:rPr lang="en-US" dirty="0" smtClean="0"/>
              <a:t>. </a:t>
            </a:r>
            <a:endParaRPr lang="th-TH" dirty="0"/>
          </a:p>
        </p:txBody>
      </p:sp>
      <p:sp>
        <p:nvSpPr>
          <p:cNvPr id="3" name="Content Placeholder 2"/>
          <p:cNvSpPr>
            <a:spLocks noGrp="1"/>
          </p:cNvSpPr>
          <p:nvPr>
            <p:ph idx="1"/>
          </p:nvPr>
        </p:nvSpPr>
        <p:spPr/>
        <p:txBody>
          <a:bodyPr>
            <a:normAutofit fontScale="77500" lnSpcReduction="20000"/>
          </a:bodyPr>
          <a:lstStyle/>
          <a:p>
            <a:r>
              <a:rPr lang="en-US" dirty="0" smtClean="0"/>
              <a:t>This </a:t>
            </a:r>
            <a:r>
              <a:rPr lang="en-US" dirty="0" smtClean="0"/>
              <a:t>is similar to the </a:t>
            </a:r>
            <a:r>
              <a:rPr lang="en-US" dirty="0" err="1" smtClean="0"/>
              <a:t>decentralised</a:t>
            </a:r>
            <a:r>
              <a:rPr lang="en-US" dirty="0" smtClean="0"/>
              <a:t> structure but has the added feature of ensuring that all divisions have adequate resources which, in a </a:t>
            </a:r>
            <a:r>
              <a:rPr lang="en-US" dirty="0" err="1" smtClean="0"/>
              <a:t>Decentralised</a:t>
            </a:r>
            <a:r>
              <a:rPr lang="en-US" dirty="0" smtClean="0"/>
              <a:t> structure, might have to be 	shared. </a:t>
            </a:r>
            <a:endParaRPr lang="en-US" dirty="0" smtClean="0"/>
          </a:p>
          <a:p>
            <a:r>
              <a:rPr lang="en-US" dirty="0" smtClean="0"/>
              <a:t>Thus</a:t>
            </a:r>
            <a:r>
              <a:rPr lang="en-US" dirty="0" smtClean="0"/>
              <a:t>, all will have their own finance, planning and HR support and may also enjoy their </a:t>
            </a:r>
            <a:r>
              <a:rPr lang="en-US" dirty="0" smtClean="0"/>
              <a:t>own </a:t>
            </a:r>
            <a:r>
              <a:rPr lang="en-US" dirty="0" smtClean="0"/>
              <a:t>dedicated Sales and marketing functions as well. Thus, the </a:t>
            </a:r>
            <a:r>
              <a:rPr lang="en-US" dirty="0" err="1" smtClean="0"/>
              <a:t>organisation</a:t>
            </a:r>
            <a:r>
              <a:rPr lang="en-US" dirty="0" smtClean="0"/>
              <a:t> becomes a network </a:t>
            </a:r>
            <a:r>
              <a:rPr lang="en-US" dirty="0" smtClean="0"/>
              <a:t>of </a:t>
            </a:r>
            <a:r>
              <a:rPr lang="en-US" dirty="0" smtClean="0"/>
              <a:t>self standing business units which can operate almost independently of one another, with little </a:t>
            </a:r>
            <a:r>
              <a:rPr lang="en-US" dirty="0" smtClean="0"/>
              <a:t>or </a:t>
            </a:r>
            <a:r>
              <a:rPr lang="en-US" dirty="0" smtClean="0"/>
              <a:t>no commonality needed or encountered. </a:t>
            </a:r>
            <a:endParaRPr lang="en-US" dirty="0" smtClean="0"/>
          </a:p>
          <a:p>
            <a:r>
              <a:rPr lang="en-US" dirty="0" smtClean="0"/>
              <a:t>Disadvantages </a:t>
            </a:r>
            <a:r>
              <a:rPr lang="en-US" dirty="0" smtClean="0"/>
              <a:t>include the frailty of a number </a:t>
            </a:r>
            <a:r>
              <a:rPr lang="en-US" dirty="0" smtClean="0"/>
              <a:t>of smaller </a:t>
            </a:r>
            <a:r>
              <a:rPr lang="en-US" dirty="0" smtClean="0"/>
              <a:t>units with little or no cooperation while </a:t>
            </a:r>
            <a:r>
              <a:rPr lang="en-US" dirty="0" err="1" smtClean="0"/>
              <a:t>centralised</a:t>
            </a:r>
            <a:r>
              <a:rPr lang="en-US" dirty="0" smtClean="0"/>
              <a:t> policy can still overrule it and render </a:t>
            </a:r>
            <a:r>
              <a:rPr lang="en-US" dirty="0" smtClean="0"/>
              <a:t>its </a:t>
            </a:r>
            <a:r>
              <a:rPr lang="en-US" dirty="0" smtClean="0"/>
              <a:t>progress null and void. </a:t>
            </a:r>
          </a:p>
          <a:p>
            <a:endParaRPr lang="th-TH"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Matrix. </a:t>
            </a:r>
            <a:endParaRPr lang="th-TH" dirty="0"/>
          </a:p>
        </p:txBody>
      </p:sp>
      <p:sp>
        <p:nvSpPr>
          <p:cNvPr id="3" name="Content Placeholder 2"/>
          <p:cNvSpPr>
            <a:spLocks noGrp="1"/>
          </p:cNvSpPr>
          <p:nvPr>
            <p:ph idx="1"/>
          </p:nvPr>
        </p:nvSpPr>
        <p:spPr>
          <a:xfrm>
            <a:off x="457200" y="1285860"/>
            <a:ext cx="8229600" cy="4840303"/>
          </a:xfrm>
        </p:spPr>
        <p:txBody>
          <a:bodyPr>
            <a:normAutofit fontScale="70000" lnSpcReduction="20000"/>
          </a:bodyPr>
          <a:lstStyle/>
          <a:p>
            <a:r>
              <a:rPr lang="en-US" dirty="0" smtClean="0"/>
              <a:t>An </a:t>
            </a:r>
            <a:r>
              <a:rPr lang="en-US" dirty="0" smtClean="0"/>
              <a:t>overused word, the Matrix has a particular meaning in structural terms. In </a:t>
            </a:r>
            <a:r>
              <a:rPr lang="en-US" dirty="0" err="1" smtClean="0"/>
              <a:t>organisational</a:t>
            </a:r>
            <a:r>
              <a:rPr lang="en-US" dirty="0" smtClean="0"/>
              <a:t> </a:t>
            </a:r>
            <a:r>
              <a:rPr lang="en-US" dirty="0" smtClean="0"/>
              <a:t>structure terms, Matrix is the version in which staff from different function work </a:t>
            </a:r>
            <a:r>
              <a:rPr lang="en-US" dirty="0" smtClean="0"/>
              <a:t>together </a:t>
            </a:r>
            <a:r>
              <a:rPr lang="en-US" dirty="0" smtClean="0"/>
              <a:t>on projects in a matrix pattern. So, a finance manager can cooperate with a sales </a:t>
            </a:r>
            <a:r>
              <a:rPr lang="en-US" dirty="0" smtClean="0"/>
              <a:t>person to </a:t>
            </a:r>
            <a:r>
              <a:rPr lang="en-US" dirty="0" smtClean="0"/>
              <a:t>secure a new contract or to rescue the costs of serving a client. </a:t>
            </a:r>
            <a:endParaRPr lang="en-US" dirty="0" smtClean="0"/>
          </a:p>
          <a:p>
            <a:r>
              <a:rPr lang="en-US" dirty="0" smtClean="0"/>
              <a:t>The </a:t>
            </a:r>
            <a:r>
              <a:rPr lang="en-US" dirty="0" smtClean="0"/>
              <a:t>benefit is that the </a:t>
            </a:r>
            <a:r>
              <a:rPr lang="en-US" dirty="0" err="1" smtClean="0"/>
              <a:t>organisation</a:t>
            </a:r>
            <a:r>
              <a:rPr lang="en-US" dirty="0" smtClean="0"/>
              <a:t> </a:t>
            </a:r>
            <a:r>
              <a:rPr lang="en-US" dirty="0" smtClean="0"/>
              <a:t>can respond quickly and effectively to changing demands from either a client or the </a:t>
            </a:r>
            <a:r>
              <a:rPr lang="en-US" dirty="0" smtClean="0"/>
              <a:t>business </a:t>
            </a:r>
            <a:r>
              <a:rPr lang="en-US" dirty="0" smtClean="0"/>
              <a:t>environment. </a:t>
            </a:r>
            <a:endParaRPr lang="en-US" dirty="0" smtClean="0"/>
          </a:p>
          <a:p>
            <a:r>
              <a:rPr lang="en-US" dirty="0" smtClean="0"/>
              <a:t>In </a:t>
            </a:r>
            <a:r>
              <a:rPr lang="en-US" dirty="0" smtClean="0"/>
              <a:t>the process, the skills and experience of the team can be developed and </a:t>
            </a:r>
            <a:r>
              <a:rPr lang="en-US" dirty="0" smtClean="0"/>
              <a:t>honed </a:t>
            </a:r>
            <a:r>
              <a:rPr lang="en-US" dirty="0" smtClean="0"/>
              <a:t>quickly and successfully. </a:t>
            </a:r>
            <a:endParaRPr lang="en-US" dirty="0" smtClean="0"/>
          </a:p>
          <a:p>
            <a:r>
              <a:rPr lang="en-US" dirty="0" smtClean="0"/>
              <a:t>Against </a:t>
            </a:r>
            <a:r>
              <a:rPr lang="en-US" dirty="0" smtClean="0"/>
              <a:t>this, there can be confusion on reporting conflicts and the </a:t>
            </a:r>
            <a:r>
              <a:rPr lang="en-US" dirty="0" smtClean="0"/>
              <a:t> </a:t>
            </a:r>
            <a:r>
              <a:rPr lang="en-US" dirty="0" err="1" smtClean="0"/>
              <a:t>organisation</a:t>
            </a:r>
            <a:r>
              <a:rPr lang="en-US" dirty="0" smtClean="0"/>
              <a:t> </a:t>
            </a:r>
            <a:r>
              <a:rPr lang="en-US" dirty="0" smtClean="0"/>
              <a:t>can appear to be fragmented and constantly in a state of flux – but, then many </a:t>
            </a:r>
            <a:r>
              <a:rPr lang="en-US" dirty="0" err="1" smtClean="0"/>
              <a:t>organisations</a:t>
            </a:r>
            <a:r>
              <a:rPr lang="en-US" dirty="0" smtClean="0"/>
              <a:t> </a:t>
            </a:r>
            <a:r>
              <a:rPr lang="en-US" dirty="0" smtClean="0"/>
              <a:t>are constantly changing anyway. </a:t>
            </a:r>
          </a:p>
          <a:p>
            <a:endParaRPr lang="th-TH"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Finally, the Process structure. </a:t>
            </a:r>
            <a:endParaRPr lang="th-TH" dirty="0"/>
          </a:p>
        </p:txBody>
      </p:sp>
      <p:sp>
        <p:nvSpPr>
          <p:cNvPr id="3" name="Content Placeholder 2"/>
          <p:cNvSpPr>
            <a:spLocks noGrp="1"/>
          </p:cNvSpPr>
          <p:nvPr>
            <p:ph idx="1"/>
          </p:nvPr>
        </p:nvSpPr>
        <p:spPr>
          <a:xfrm>
            <a:off x="457200" y="1285860"/>
            <a:ext cx="8229600" cy="4840303"/>
          </a:xfrm>
        </p:spPr>
        <p:txBody>
          <a:bodyPr>
            <a:normAutofit fontScale="77500" lnSpcReduction="20000"/>
          </a:bodyPr>
          <a:lstStyle/>
          <a:p>
            <a:r>
              <a:rPr lang="en-US" dirty="0" smtClean="0"/>
              <a:t>As </a:t>
            </a:r>
            <a:r>
              <a:rPr lang="en-US" dirty="0" smtClean="0"/>
              <a:t>the name suggests, the focus here is on the process of how to go </a:t>
            </a:r>
            <a:r>
              <a:rPr lang="en-US" dirty="0" smtClean="0"/>
              <a:t>about </a:t>
            </a:r>
            <a:r>
              <a:rPr lang="en-US" dirty="0" smtClean="0"/>
              <a:t>the work, usually in a smooth, almost horizontal way. There is often virtually no vertical </a:t>
            </a:r>
            <a:r>
              <a:rPr lang="en-US" dirty="0" smtClean="0"/>
              <a:t>function </a:t>
            </a:r>
            <a:r>
              <a:rPr lang="en-US" dirty="0" smtClean="0"/>
              <a:t>in that, provided a team keeps its clients and other stakeholders happy, it is left alone to </a:t>
            </a:r>
            <a:r>
              <a:rPr lang="en-US" dirty="0" smtClean="0"/>
              <a:t>get </a:t>
            </a:r>
            <a:r>
              <a:rPr lang="en-US" dirty="0" smtClean="0"/>
              <a:t>on with its job. </a:t>
            </a:r>
            <a:endParaRPr lang="en-US" dirty="0" smtClean="0"/>
          </a:p>
          <a:p>
            <a:r>
              <a:rPr lang="en-US" dirty="0" smtClean="0"/>
              <a:t>This </a:t>
            </a:r>
            <a:r>
              <a:rPr lang="en-US" dirty="0" smtClean="0"/>
              <a:t>type of structure can enhance cross functional working and general </a:t>
            </a:r>
            <a:r>
              <a:rPr lang="en-US" dirty="0" smtClean="0"/>
              <a:t>cooperation</a:t>
            </a:r>
            <a:r>
              <a:rPr lang="en-US" dirty="0" smtClean="0"/>
              <a:t>. On the downside, it can also result in the work flow being regarded as more 	important than the end product, so quality can suffer. </a:t>
            </a:r>
            <a:endParaRPr lang="en-US" dirty="0" smtClean="0"/>
          </a:p>
          <a:p>
            <a:r>
              <a:rPr lang="en-US" dirty="0" smtClean="0"/>
              <a:t>Responsibility </a:t>
            </a:r>
            <a:r>
              <a:rPr lang="en-US" dirty="0" smtClean="0"/>
              <a:t>can also be diffuse, which </a:t>
            </a:r>
            <a:r>
              <a:rPr lang="en-US" dirty="0" smtClean="0"/>
              <a:t>can </a:t>
            </a:r>
            <a:r>
              <a:rPr lang="en-US" dirty="0" smtClean="0"/>
              <a:t>be disadvantageous to some – employees and customers alike. Perhaps the major issue is that 	the vertical chimney effect can blind managers to the possibilities of stronger cooperation, tighter </a:t>
            </a:r>
            <a:r>
              <a:rPr lang="en-US" dirty="0" smtClean="0"/>
              <a:t>cohesive </a:t>
            </a:r>
            <a:r>
              <a:rPr lang="en-US" dirty="0" smtClean="0"/>
              <a:t>strategic thinking and the benefits of centralized, corporate planning. </a:t>
            </a:r>
          </a:p>
          <a:p>
            <a:endParaRPr lang="th-TH"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928</Words>
  <Application>Microsoft Office PowerPoint</Application>
  <PresentationFormat>On-screen Show (4:3)</PresentationFormat>
  <Paragraphs>57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ORGANIZATIONAL BEHAVIOR - 3</vt:lpstr>
      <vt:lpstr>intro</vt:lpstr>
      <vt:lpstr>Structures </vt:lpstr>
      <vt:lpstr>1. Unitary. </vt:lpstr>
      <vt:lpstr>2. Centralised. </vt:lpstr>
      <vt:lpstr>3. Decentralised. </vt:lpstr>
      <vt:lpstr>4. Divisionalised. </vt:lpstr>
      <vt:lpstr>5. Matrix. </vt:lpstr>
      <vt:lpstr>6. Finally, the Process structure. </vt:lpstr>
      <vt:lpstr>Slide 10</vt:lpstr>
      <vt:lpstr>!!!</vt:lpstr>
      <vt:lpstr>Organisational development</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Independent study - 3</dc:title>
  <dc:creator>HP037</dc:creator>
  <cp:lastModifiedBy>HP037</cp:lastModifiedBy>
  <cp:revision>11</cp:revision>
  <dcterms:created xsi:type="dcterms:W3CDTF">2013-08-19T03:18:55Z</dcterms:created>
  <dcterms:modified xsi:type="dcterms:W3CDTF">2013-08-26T07:47:56Z</dcterms:modified>
</cp:coreProperties>
</file>