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6" r:id="rId3"/>
    <p:sldId id="283" r:id="rId4"/>
    <p:sldId id="285" r:id="rId5"/>
    <p:sldId id="284" r:id="rId6"/>
    <p:sldId id="287" r:id="rId7"/>
    <p:sldId id="288" r:id="rId8"/>
    <p:sldId id="289" r:id="rId9"/>
    <p:sldId id="290" r:id="rId10"/>
    <p:sldId id="291" r:id="rId11"/>
    <p:sldId id="292" r:id="rId12"/>
    <p:sldId id="293" r:id="rId13"/>
    <p:sldId id="294" r:id="rId14"/>
    <p:sldId id="295" r:id="rId15"/>
    <p:sldId id="296" r:id="rId16"/>
    <p:sldId id="297" r:id="rId17"/>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napVertSplitter="1" vertBarState="minimized" horzBarState="maximized">
    <p:restoredLeft sz="34567" autoAdjust="0"/>
    <p:restoredTop sz="86429" autoAdjust="0"/>
  </p:normalViewPr>
  <p:slideViewPr>
    <p:cSldViewPr>
      <p:cViewPr varScale="1">
        <p:scale>
          <a:sx n="89" d="100"/>
          <a:sy n="89" d="100"/>
        </p:scale>
        <p:origin x="-2100" y="-102"/>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h-T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h-T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h-T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FEEF57-8532-4BF6-98BF-D606AD363DDD}" type="datetimeFigureOut">
              <a:rPr lang="th-TH" smtClean="0"/>
              <a:pPr/>
              <a:t>09/09/56</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Date Placeholder 4"/>
          <p:cNvSpPr>
            <a:spLocks noGrp="1"/>
          </p:cNvSpPr>
          <p:nvPr>
            <p:ph type="dt" sz="half" idx="10"/>
          </p:nvPr>
        </p:nvSpPr>
        <p:spPr/>
        <p:txBody>
          <a:bodyPr/>
          <a:lstStyle/>
          <a:p>
            <a:fld id="{57FEEF57-8532-4BF6-98BF-D606AD363DDD}" type="datetimeFigureOut">
              <a:rPr lang="th-TH" smtClean="0"/>
              <a:pPr/>
              <a:t>09/09/56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h-T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7" name="Date Placeholder 6"/>
          <p:cNvSpPr>
            <a:spLocks noGrp="1"/>
          </p:cNvSpPr>
          <p:nvPr>
            <p:ph type="dt" sz="half" idx="10"/>
          </p:nvPr>
        </p:nvSpPr>
        <p:spPr/>
        <p:txBody>
          <a:bodyPr/>
          <a:lstStyle/>
          <a:p>
            <a:fld id="{57FEEF57-8532-4BF6-98BF-D606AD363DDD}" type="datetimeFigureOut">
              <a:rPr lang="th-TH" smtClean="0"/>
              <a:pPr/>
              <a:t>09/09/56</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h-TH"/>
          </a:p>
        </p:txBody>
      </p:sp>
      <p:sp>
        <p:nvSpPr>
          <p:cNvPr id="3" name="Date Placeholder 2"/>
          <p:cNvSpPr>
            <a:spLocks noGrp="1"/>
          </p:cNvSpPr>
          <p:nvPr>
            <p:ph type="dt" sz="half" idx="10"/>
          </p:nvPr>
        </p:nvSpPr>
        <p:spPr/>
        <p:txBody>
          <a:bodyPr/>
          <a:lstStyle/>
          <a:p>
            <a:fld id="{57FEEF57-8532-4BF6-98BF-D606AD363DDD}" type="datetimeFigureOut">
              <a:rPr lang="th-TH" smtClean="0"/>
              <a:pPr/>
              <a:t>09/09/56</a:t>
            </a:fld>
            <a:endParaRPr lang="th-TH"/>
          </a:p>
        </p:txBody>
      </p:sp>
      <p:sp>
        <p:nvSpPr>
          <p:cNvPr id="4" name="Footer Placeholder 3"/>
          <p:cNvSpPr>
            <a:spLocks noGrp="1"/>
          </p:cNvSpPr>
          <p:nvPr>
            <p:ph type="ftr" sz="quarter" idx="11"/>
          </p:nvPr>
        </p:nvSpPr>
        <p:spPr/>
        <p:txBody>
          <a:bodyPr/>
          <a:lstStyle/>
          <a:p>
            <a:endParaRPr lang="th-TH"/>
          </a:p>
        </p:txBody>
      </p:sp>
      <p:sp>
        <p:nvSpPr>
          <p:cNvPr id="5" name="Slide Number Placeholder 4"/>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FEEF57-8532-4BF6-98BF-D606AD363DDD}" type="datetimeFigureOut">
              <a:rPr lang="th-TH" smtClean="0"/>
              <a:pPr/>
              <a:t>09/09/56</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h-T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FEEF57-8532-4BF6-98BF-D606AD363DDD}" type="datetimeFigureOut">
              <a:rPr lang="th-TH" smtClean="0"/>
              <a:pPr/>
              <a:t>09/09/56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h-T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h-T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FEEF57-8532-4BF6-98BF-D606AD363DDD}" type="datetimeFigureOut">
              <a:rPr lang="th-TH" smtClean="0"/>
              <a:pPr/>
              <a:t>09/09/56</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42A723C0-47C4-45DF-A45C-3558A05BEE5D}" type="slidenum">
              <a:rPr lang="th-TH" smtClean="0"/>
              <a:pPr/>
              <a:t>‹#›</a:t>
            </a:fld>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h-T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h-T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FEEF57-8532-4BF6-98BF-D606AD363DDD}" type="datetimeFigureOut">
              <a:rPr lang="th-TH" smtClean="0"/>
              <a:pPr/>
              <a:t>09/09/56</a:t>
            </a:fld>
            <a:endParaRPr lang="th-T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h-T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723C0-47C4-45DF-A45C-3558A05BEE5D}" type="slidenum">
              <a:rPr lang="th-TH" smtClean="0"/>
              <a:pPr/>
              <a:t>‹#›</a:t>
            </a:fld>
            <a:endParaRPr lang="th-T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BEHAVIOR - </a:t>
            </a:r>
            <a:r>
              <a:rPr lang="en-US" dirty="0" smtClean="0"/>
              <a:t>4</a:t>
            </a:r>
            <a:endParaRPr lang="th-TH" dirty="0"/>
          </a:p>
        </p:txBody>
      </p:sp>
      <p:sp>
        <p:nvSpPr>
          <p:cNvPr id="3" name="Subtitle 2"/>
          <p:cNvSpPr>
            <a:spLocks noGrp="1"/>
          </p:cNvSpPr>
          <p:nvPr>
            <p:ph type="subTitle" idx="1"/>
          </p:nvPr>
        </p:nvSpPr>
        <p:spPr/>
        <p:txBody>
          <a:bodyPr/>
          <a:lstStyle/>
          <a:p>
            <a:r>
              <a:rPr lang="en-US" dirty="0" smtClean="0"/>
              <a:t>Corporate </a:t>
            </a:r>
            <a:r>
              <a:rPr lang="en-US" dirty="0" smtClean="0"/>
              <a:t>culture </a:t>
            </a:r>
            <a:endParaRPr lang="th-TH"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a:t>
            </a:r>
            <a:endParaRPr lang="th-TH" dirty="0"/>
          </a:p>
        </p:txBody>
      </p:sp>
      <p:graphicFrame>
        <p:nvGraphicFramePr>
          <p:cNvPr id="4" name="Content Placeholder 3"/>
          <p:cNvGraphicFramePr>
            <a:graphicFrameLocks noGrp="1"/>
          </p:cNvGraphicFramePr>
          <p:nvPr>
            <p:ph idx="1"/>
          </p:nvPr>
        </p:nvGraphicFramePr>
        <p:xfrm>
          <a:off x="457200" y="1600200"/>
          <a:ext cx="8229600" cy="3474720"/>
        </p:xfrm>
        <a:graphic>
          <a:graphicData uri="http://schemas.openxmlformats.org/drawingml/2006/table">
            <a:tbl>
              <a:tblPr firstRow="1" bandRow="1">
                <a:tableStyleId>{5C22544A-7EE6-4342-B048-85BDC9FD1C3A}</a:tableStyleId>
              </a:tblPr>
              <a:tblGrid>
                <a:gridCol w="3257544"/>
                <a:gridCol w="1071570"/>
                <a:gridCol w="1571636"/>
                <a:gridCol w="1071570"/>
                <a:gridCol w="1257280"/>
              </a:tblGrid>
              <a:tr h="370840">
                <a:tc>
                  <a:txBody>
                    <a:bodyPr/>
                    <a:lstStyle/>
                    <a:p>
                      <a:endParaRPr lang="th-TH" dirty="0"/>
                    </a:p>
                  </a:txBody>
                  <a:tcPr/>
                </a:tc>
                <a:tc>
                  <a:txBody>
                    <a:bodyPr/>
                    <a:lstStyle/>
                    <a:p>
                      <a:pPr algn="ctr"/>
                      <a:r>
                        <a:rPr lang="en-US" sz="1600" b="1" dirty="0" smtClean="0"/>
                        <a:t>Macho</a:t>
                      </a:r>
                      <a:endParaRPr lang="th-TH" sz="1600" dirty="0"/>
                    </a:p>
                  </a:txBody>
                  <a:tcPr/>
                </a:tc>
                <a:tc>
                  <a:txBody>
                    <a:bodyPr/>
                    <a:lstStyle/>
                    <a:p>
                      <a:pPr algn="ctr"/>
                      <a:r>
                        <a:rPr lang="en-US" sz="1600" dirty="0" smtClean="0"/>
                        <a:t>Work hard/play hard </a:t>
                      </a:r>
                      <a:endParaRPr lang="th-TH" sz="1600" dirty="0"/>
                    </a:p>
                  </a:txBody>
                  <a:tcPr/>
                </a:tc>
                <a:tc>
                  <a:txBody>
                    <a:bodyPr/>
                    <a:lstStyle/>
                    <a:p>
                      <a:pPr algn="ctr"/>
                      <a:r>
                        <a:rPr lang="en-US" sz="1600" dirty="0" smtClean="0"/>
                        <a:t>Bettering</a:t>
                      </a:r>
                      <a:endParaRPr lang="th-TH" sz="1600" dirty="0"/>
                    </a:p>
                  </a:txBody>
                  <a:tcPr/>
                </a:tc>
                <a:tc>
                  <a:txBody>
                    <a:bodyPr/>
                    <a:lstStyle/>
                    <a:p>
                      <a:pPr algn="ctr"/>
                      <a:r>
                        <a:rPr lang="en-US" sz="1600" dirty="0" smtClean="0"/>
                        <a:t>Process</a:t>
                      </a:r>
                      <a:endParaRPr lang="th-TH" sz="1600" dirty="0"/>
                    </a:p>
                  </a:txBody>
                  <a:tcPr/>
                </a:tc>
              </a:tr>
              <a:tr h="370840">
                <a:tc>
                  <a:txBody>
                    <a:bodyPr/>
                    <a:lstStyle/>
                    <a:p>
                      <a:r>
                        <a:rPr lang="en-US" sz="2000" dirty="0" smtClean="0"/>
                        <a:t>1. Big risk of managerial decisions</a:t>
                      </a:r>
                      <a:r>
                        <a:rPr lang="en-US" sz="2000" baseline="0" dirty="0" smtClean="0"/>
                        <a:t> </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r>
              <a:tr h="370840">
                <a:tc>
                  <a:txBody>
                    <a:bodyPr/>
                    <a:lstStyle/>
                    <a:p>
                      <a:r>
                        <a:rPr lang="en-US" sz="2000" dirty="0" smtClean="0"/>
                        <a:t>2.Big back-award</a:t>
                      </a:r>
                      <a:r>
                        <a:rPr lang="en-US" sz="2000" baseline="0" dirty="0" smtClean="0"/>
                        <a:t> </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r>
              <a:tr h="370840">
                <a:tc>
                  <a:txBody>
                    <a:bodyPr/>
                    <a:lstStyle/>
                    <a:p>
                      <a:r>
                        <a:rPr lang="en-US" sz="2000" dirty="0" smtClean="0"/>
                        <a:t>3. Fast feedback </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r>
              <a:tr h="370840">
                <a:tc>
                  <a:txBody>
                    <a:bodyPr/>
                    <a:lstStyle/>
                    <a:p>
                      <a:r>
                        <a:rPr lang="en-US" sz="2000" dirty="0" smtClean="0"/>
                        <a:t>4. Short-time interests are more important </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r>
              <a:tr h="370840">
                <a:tc>
                  <a:txBody>
                    <a:bodyPr/>
                    <a:lstStyle/>
                    <a:p>
                      <a:r>
                        <a:rPr lang="en-US" sz="2000" dirty="0" smtClean="0"/>
                        <a:t>5. Job fixation by role</a:t>
                      </a:r>
                      <a:r>
                        <a:rPr lang="en-US" sz="2000" baseline="0" dirty="0" smtClean="0"/>
                        <a:t> (position)</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c>
                  <a:txBody>
                    <a:bodyPr/>
                    <a:lstStyle/>
                    <a:p>
                      <a:pPr algn="ctr"/>
                      <a:r>
                        <a:rPr lang="en-US" sz="2000" dirty="0" smtClean="0"/>
                        <a:t>++++</a:t>
                      </a:r>
                      <a:endParaRPr lang="th-TH" sz="20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dirty="0"/>
          </a:p>
        </p:txBody>
      </p:sp>
      <p:sp>
        <p:nvSpPr>
          <p:cNvPr id="3" name="Content Placeholder 2"/>
          <p:cNvSpPr>
            <a:spLocks noGrp="1"/>
          </p:cNvSpPr>
          <p:nvPr>
            <p:ph idx="1"/>
          </p:nvPr>
        </p:nvSpPr>
        <p:spPr/>
        <p:txBody>
          <a:bodyPr/>
          <a:lstStyle/>
          <a:p>
            <a:r>
              <a:rPr lang="en-US" dirty="0" smtClean="0"/>
              <a:t>There are other interpreters of cultures. Perhaps the most famous and one which follows the Deal and </a:t>
            </a:r>
            <a:r>
              <a:rPr lang="en-US" dirty="0" smtClean="0"/>
              <a:t>Kennedy </a:t>
            </a:r>
            <a:r>
              <a:rPr lang="en-US" dirty="0" smtClean="0"/>
              <a:t>model quite closely is that known as Charles </a:t>
            </a:r>
            <a:r>
              <a:rPr lang="en-US" dirty="0" err="1" smtClean="0"/>
              <a:t>Handy’s</a:t>
            </a:r>
            <a:r>
              <a:rPr lang="en-US" dirty="0" smtClean="0"/>
              <a:t> cultures. </a:t>
            </a:r>
          </a:p>
          <a:p>
            <a:endParaRPr lang="th-TH"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Power </a:t>
            </a:r>
            <a:r>
              <a:rPr lang="en-US" dirty="0" smtClean="0"/>
              <a:t/>
            </a:r>
            <a:br>
              <a:rPr lang="en-US" dirty="0" smtClean="0"/>
            </a:br>
            <a:endParaRPr lang="th-TH" dirty="0"/>
          </a:p>
        </p:txBody>
      </p:sp>
      <p:sp>
        <p:nvSpPr>
          <p:cNvPr id="3" name="Content Placeholder 2"/>
          <p:cNvSpPr>
            <a:spLocks noGrp="1"/>
          </p:cNvSpPr>
          <p:nvPr>
            <p:ph idx="1"/>
          </p:nvPr>
        </p:nvSpPr>
        <p:spPr/>
        <p:txBody>
          <a:bodyPr>
            <a:normAutofit fontScale="77500" lnSpcReduction="20000"/>
          </a:bodyPr>
          <a:lstStyle/>
          <a:p>
            <a:r>
              <a:rPr lang="en-US" dirty="0" err="1" smtClean="0"/>
              <a:t>Handy’s</a:t>
            </a:r>
            <a:r>
              <a:rPr lang="en-US" dirty="0" smtClean="0"/>
              <a:t> </a:t>
            </a:r>
            <a:r>
              <a:rPr lang="en-US" dirty="0" smtClean="0"/>
              <a:t>version of a power culture sees authority firmly vested in the ruling oligarchy of an </a:t>
            </a:r>
            <a:r>
              <a:rPr lang="en-US" dirty="0" err="1" smtClean="0"/>
              <a:t>organisation</a:t>
            </a:r>
            <a:r>
              <a:rPr lang="en-US" dirty="0" smtClean="0"/>
              <a:t> </a:t>
            </a:r>
            <a:r>
              <a:rPr lang="en-US" dirty="0" smtClean="0"/>
              <a:t>– </a:t>
            </a:r>
            <a:r>
              <a:rPr lang="en-US" dirty="0" smtClean="0"/>
              <a:t>either a board of directors or a governing council of trustees. </a:t>
            </a:r>
            <a:endParaRPr lang="en-US" dirty="0" smtClean="0"/>
          </a:p>
          <a:p>
            <a:r>
              <a:rPr lang="en-US" dirty="0" smtClean="0"/>
              <a:t>Consequently</a:t>
            </a:r>
            <a:r>
              <a:rPr lang="en-US" dirty="0" smtClean="0"/>
              <a:t>, most of the decisions are taken at high level with minimal involvement by middle or junior managers. </a:t>
            </a:r>
          </a:p>
          <a:p>
            <a:r>
              <a:rPr lang="en-US" dirty="0" smtClean="0"/>
              <a:t> </a:t>
            </a:r>
            <a:r>
              <a:rPr lang="en-US" dirty="0" smtClean="0"/>
              <a:t>The </a:t>
            </a:r>
            <a:r>
              <a:rPr lang="en-US" dirty="0" smtClean="0"/>
              <a:t>effect is a fast-response, quick feedback type of </a:t>
            </a:r>
            <a:r>
              <a:rPr lang="en-US" dirty="0" err="1" smtClean="0"/>
              <a:t>organisation</a:t>
            </a:r>
            <a:r>
              <a:rPr lang="en-US" dirty="0" smtClean="0"/>
              <a:t> which can change and move </a:t>
            </a:r>
            <a:r>
              <a:rPr lang="en-US" dirty="0" smtClean="0"/>
              <a:t>quickly </a:t>
            </a:r>
            <a:r>
              <a:rPr lang="en-US" dirty="0" smtClean="0"/>
              <a:t>	when the need arises but which also may be prone to crises because issues have not always been properly thought through before action is taken. Often, the senior managers work very hard and very long hours </a:t>
            </a:r>
            <a:r>
              <a:rPr lang="en-US" dirty="0" smtClean="0"/>
              <a:t>and </a:t>
            </a:r>
            <a:r>
              <a:rPr lang="en-US" dirty="0" smtClean="0"/>
              <a:t>view more junior managers as pairs of hands to get jobs done rather than thinking self performers in their own right. </a:t>
            </a:r>
          </a:p>
          <a:p>
            <a:endParaRPr lang="th-TH"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Role </a:t>
            </a:r>
            <a:r>
              <a:rPr lang="en-US" dirty="0" smtClean="0"/>
              <a:t/>
            </a:r>
            <a:br>
              <a:rPr lang="en-US" dirty="0" smtClean="0"/>
            </a:br>
            <a:endParaRPr lang="th-TH" dirty="0"/>
          </a:p>
        </p:txBody>
      </p:sp>
      <p:sp>
        <p:nvSpPr>
          <p:cNvPr id="3" name="Content Placeholder 2"/>
          <p:cNvSpPr>
            <a:spLocks noGrp="1"/>
          </p:cNvSpPr>
          <p:nvPr>
            <p:ph idx="1"/>
          </p:nvPr>
        </p:nvSpPr>
        <p:spPr/>
        <p:txBody>
          <a:bodyPr>
            <a:normAutofit/>
          </a:bodyPr>
          <a:lstStyle/>
          <a:p>
            <a:r>
              <a:rPr lang="en-US" dirty="0" smtClean="0"/>
              <a:t>Fixations </a:t>
            </a:r>
            <a:r>
              <a:rPr lang="en-US" dirty="0" smtClean="0"/>
              <a:t>with job titles, descriptions and remits are combined with meticulous attention to detail which can </a:t>
            </a:r>
            <a:r>
              <a:rPr lang="en-US" dirty="0" smtClean="0"/>
              <a:t>become obsessive</a:t>
            </a:r>
            <a:r>
              <a:rPr lang="en-US" dirty="0" smtClean="0"/>
              <a:t>, fussy and trivial but which is usually painstaking in its execution. </a:t>
            </a:r>
          </a:p>
          <a:p>
            <a:pPr>
              <a:buNone/>
            </a:pPr>
            <a:endParaRPr lang="th-TH"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Task </a:t>
            </a:r>
            <a:r>
              <a:rPr lang="en-US" dirty="0" smtClean="0"/>
              <a:t/>
            </a:r>
            <a:br>
              <a:rPr lang="en-US" dirty="0" smtClean="0"/>
            </a:br>
            <a:endParaRPr lang="th-TH" dirty="0"/>
          </a:p>
        </p:txBody>
      </p:sp>
      <p:sp>
        <p:nvSpPr>
          <p:cNvPr id="3" name="Content Placeholder 2"/>
          <p:cNvSpPr>
            <a:spLocks noGrp="1"/>
          </p:cNvSpPr>
          <p:nvPr>
            <p:ph idx="1"/>
          </p:nvPr>
        </p:nvSpPr>
        <p:spPr/>
        <p:txBody>
          <a:bodyPr>
            <a:normAutofit fontScale="92500" lnSpcReduction="20000"/>
          </a:bodyPr>
          <a:lstStyle/>
          <a:p>
            <a:r>
              <a:rPr lang="en-US" dirty="0" smtClean="0"/>
              <a:t>Task </a:t>
            </a:r>
            <a:r>
              <a:rPr lang="en-US" dirty="0" smtClean="0"/>
              <a:t>culture, according to Handy, shows the prevalence of getting the job – or the task – done. Provided this happens on time and to budget, many departures from formality or process are either allowed or </a:t>
            </a:r>
            <a:r>
              <a:rPr lang="en-US" dirty="0" smtClean="0"/>
              <a:t>tacitly </a:t>
            </a:r>
            <a:r>
              <a:rPr lang="en-US" dirty="0" smtClean="0"/>
              <a:t>accepted. </a:t>
            </a:r>
            <a:endParaRPr lang="en-US" dirty="0" smtClean="0"/>
          </a:p>
          <a:p>
            <a:r>
              <a:rPr lang="en-US" dirty="0" smtClean="0"/>
              <a:t>Examples </a:t>
            </a:r>
            <a:r>
              <a:rPr lang="en-US" dirty="0" smtClean="0"/>
              <a:t>would be advertising agencies, architects, accountants and solicitors practices and most management consultancies. Here, if the client is happy, procedures can - and often do - go by the board while discipline can be comparatively lax. </a:t>
            </a:r>
          </a:p>
          <a:p>
            <a:pPr>
              <a:buNone/>
            </a:pPr>
            <a:endParaRPr lang="th-TH"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Person</a:t>
            </a:r>
            <a:endParaRPr lang="th-TH" dirty="0"/>
          </a:p>
        </p:txBody>
      </p:sp>
      <p:sp>
        <p:nvSpPr>
          <p:cNvPr id="3" name="Content Placeholder 2"/>
          <p:cNvSpPr>
            <a:spLocks noGrp="1"/>
          </p:cNvSpPr>
          <p:nvPr>
            <p:ph idx="1"/>
          </p:nvPr>
        </p:nvSpPr>
        <p:spPr/>
        <p:txBody>
          <a:bodyPr>
            <a:normAutofit fontScale="77500" lnSpcReduction="20000"/>
          </a:bodyPr>
          <a:lstStyle/>
          <a:p>
            <a:r>
              <a:rPr lang="en-US" b="1" dirty="0" smtClean="0"/>
              <a:t> </a:t>
            </a:r>
            <a:r>
              <a:rPr lang="en-US" dirty="0" smtClean="0"/>
              <a:t>Person </a:t>
            </a:r>
            <a:r>
              <a:rPr lang="en-US" dirty="0" smtClean="0"/>
              <a:t>culture is the final form of </a:t>
            </a:r>
            <a:r>
              <a:rPr lang="en-US" dirty="0" err="1" smtClean="0"/>
              <a:t>Handy’s</a:t>
            </a:r>
            <a:r>
              <a:rPr lang="en-US" dirty="0" smtClean="0"/>
              <a:t> cultural differentiations. </a:t>
            </a:r>
            <a:endParaRPr lang="en-US" dirty="0" smtClean="0"/>
          </a:p>
          <a:p>
            <a:r>
              <a:rPr lang="en-US" dirty="0" smtClean="0"/>
              <a:t>While </a:t>
            </a:r>
            <a:r>
              <a:rPr lang="en-US" dirty="0" smtClean="0"/>
              <a:t>this may well be the case, neither </a:t>
            </a:r>
            <a:r>
              <a:rPr lang="en-US" dirty="0" err="1" smtClean="0"/>
              <a:t>organisation</a:t>
            </a:r>
            <a:r>
              <a:rPr lang="en-US" dirty="0" smtClean="0"/>
              <a:t> would have got very far if the founders had not </a:t>
            </a:r>
            <a:r>
              <a:rPr lang="en-US" dirty="0" smtClean="0"/>
              <a:t>delegated </a:t>
            </a:r>
            <a:r>
              <a:rPr lang="en-US" dirty="0" smtClean="0"/>
              <a:t>key aspects of growth to other managers. </a:t>
            </a:r>
            <a:endParaRPr lang="en-US" dirty="0" smtClean="0"/>
          </a:p>
          <a:p>
            <a:r>
              <a:rPr lang="en-US" dirty="0" smtClean="0"/>
              <a:t>Inevitably</a:t>
            </a:r>
            <a:r>
              <a:rPr lang="en-US" dirty="0" smtClean="0"/>
              <a:t>, this dilutes the impact of the individual founder to some extent. In practice, therefore, Person culture usually only lasts for a few months, until such time as other influences come to bear on the </a:t>
            </a:r>
            <a:r>
              <a:rPr lang="en-US" dirty="0" err="1" smtClean="0"/>
              <a:t>organisation</a:t>
            </a:r>
            <a:r>
              <a:rPr lang="en-US" dirty="0" smtClean="0"/>
              <a:t>. </a:t>
            </a:r>
            <a:endParaRPr lang="en-US" dirty="0" smtClean="0"/>
          </a:p>
          <a:p>
            <a:r>
              <a:rPr lang="en-US" dirty="0" smtClean="0"/>
              <a:t>Usually</a:t>
            </a:r>
            <a:r>
              <a:rPr lang="en-US" dirty="0" smtClean="0"/>
              <a:t>, such cultures transform into </a:t>
            </a:r>
            <a:r>
              <a:rPr lang="en-US" dirty="0" smtClean="0"/>
              <a:t>either </a:t>
            </a:r>
            <a:r>
              <a:rPr lang="en-US" dirty="0" smtClean="0"/>
              <a:t>power or task cultures; very rarely, do they become role cultures. So, for practical purposes, Person culture can be discounted. </a:t>
            </a:r>
          </a:p>
          <a:p>
            <a:pPr>
              <a:buNone/>
            </a:pPr>
            <a:endParaRPr lang="th-TH"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h-TH" dirty="0"/>
          </a:p>
        </p:txBody>
      </p:sp>
      <p:sp>
        <p:nvSpPr>
          <p:cNvPr id="3" name="Content Placeholder 2"/>
          <p:cNvSpPr>
            <a:spLocks noGrp="1"/>
          </p:cNvSpPr>
          <p:nvPr>
            <p:ph idx="1"/>
          </p:nvPr>
        </p:nvSpPr>
        <p:spPr/>
        <p:txBody>
          <a:bodyPr>
            <a:normAutofit/>
          </a:bodyPr>
          <a:lstStyle/>
          <a:p>
            <a:r>
              <a:rPr lang="en-US" dirty="0" smtClean="0"/>
              <a:t>It should be remembered also that different parts of an </a:t>
            </a:r>
            <a:r>
              <a:rPr lang="en-US" dirty="0" err="1" smtClean="0"/>
              <a:t>organisation</a:t>
            </a:r>
            <a:r>
              <a:rPr lang="en-US" dirty="0" smtClean="0"/>
              <a:t> can often have different types of </a:t>
            </a:r>
            <a:r>
              <a:rPr lang="en-US" dirty="0" smtClean="0"/>
              <a:t>culture</a:t>
            </a:r>
            <a:r>
              <a:rPr lang="en-US" dirty="0" smtClean="0"/>
              <a:t>. </a:t>
            </a:r>
            <a:endParaRPr lang="en-US" dirty="0" smtClean="0"/>
          </a:p>
          <a:p>
            <a:r>
              <a:rPr lang="en-US" dirty="0" smtClean="0"/>
              <a:t>No </a:t>
            </a:r>
            <a:r>
              <a:rPr lang="en-US" dirty="0" smtClean="0"/>
              <a:t>matter how dynamic an private sector </a:t>
            </a:r>
            <a:r>
              <a:rPr lang="en-US" dirty="0" err="1" smtClean="0"/>
              <a:t>organisation</a:t>
            </a:r>
            <a:r>
              <a:rPr lang="en-US" dirty="0" smtClean="0"/>
              <a:t> might be, the accounts and HR functions </a:t>
            </a:r>
            <a:r>
              <a:rPr lang="en-US" dirty="0" smtClean="0"/>
              <a:t>are </a:t>
            </a:r>
            <a:r>
              <a:rPr lang="en-US" dirty="0" smtClean="0"/>
              <a:t>often very Role or Process types of culture, for instance. Equally Sales will often be either power or task. </a:t>
            </a:r>
          </a:p>
          <a:p>
            <a:endParaRPr lang="th-TH"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corporate culture?</a:t>
            </a:r>
            <a:endParaRPr lang="th-TH" dirty="0"/>
          </a:p>
        </p:txBody>
      </p:sp>
      <p:sp>
        <p:nvSpPr>
          <p:cNvPr id="3" name="Content Placeholder 2"/>
          <p:cNvSpPr>
            <a:spLocks noGrp="1"/>
          </p:cNvSpPr>
          <p:nvPr>
            <p:ph idx="1"/>
          </p:nvPr>
        </p:nvSpPr>
        <p:spPr/>
        <p:txBody>
          <a:bodyPr/>
          <a:lstStyle/>
          <a:p>
            <a:r>
              <a:rPr lang="en-US" dirty="0" smtClean="0"/>
              <a:t>How can You identify CC?</a:t>
            </a:r>
          </a:p>
          <a:p>
            <a:r>
              <a:rPr lang="en-US" dirty="0" smtClean="0"/>
              <a:t>Factors that impact on CC of organization?</a:t>
            </a:r>
          </a:p>
          <a:p>
            <a:r>
              <a:rPr lang="en-US" dirty="0" smtClean="0"/>
              <a:t>How can CC manifest (show)?</a:t>
            </a:r>
          </a:p>
          <a:p>
            <a:r>
              <a:rPr lang="en-US" dirty="0" smtClean="0"/>
              <a:t>Tell about SSRU corporative culture. What is most important in it and how it manifested? </a:t>
            </a:r>
            <a:endParaRPr lang="th-TH"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corporate culture? </a:t>
            </a:r>
            <a:endParaRPr lang="th-TH" dirty="0"/>
          </a:p>
        </p:txBody>
      </p:sp>
      <p:sp>
        <p:nvSpPr>
          <p:cNvPr id="3" name="Content Placeholder 2"/>
          <p:cNvSpPr>
            <a:spLocks noGrp="1"/>
          </p:cNvSpPr>
          <p:nvPr>
            <p:ph idx="1"/>
          </p:nvPr>
        </p:nvSpPr>
        <p:spPr/>
        <p:txBody>
          <a:bodyPr>
            <a:normAutofit fontScale="92500" lnSpcReduction="10000"/>
          </a:bodyPr>
          <a:lstStyle/>
          <a:p>
            <a:r>
              <a:rPr lang="en-US" dirty="0" smtClean="0"/>
              <a:t>Corporate </a:t>
            </a:r>
            <a:r>
              <a:rPr lang="en-US" dirty="0" smtClean="0"/>
              <a:t>culture is defined by many writers as being “the way we do things round here”. </a:t>
            </a:r>
            <a:endParaRPr lang="en-US" dirty="0" smtClean="0"/>
          </a:p>
          <a:p>
            <a:r>
              <a:rPr lang="en-US" dirty="0" smtClean="0"/>
              <a:t>It </a:t>
            </a:r>
            <a:r>
              <a:rPr lang="en-US" dirty="0" smtClean="0"/>
              <a:t>is manifested in the rituals of an </a:t>
            </a:r>
            <a:r>
              <a:rPr lang="en-US" dirty="0" err="1" smtClean="0"/>
              <a:t>organisation</a:t>
            </a:r>
            <a:r>
              <a:rPr lang="en-US" dirty="0" smtClean="0"/>
              <a:t>, in its people, dress, habits, working times and styles, attitudes, office layout, almost every intangible aspect of its being. </a:t>
            </a:r>
            <a:endParaRPr lang="en-US" dirty="0" smtClean="0"/>
          </a:p>
          <a:p>
            <a:r>
              <a:rPr lang="en-US" dirty="0" smtClean="0"/>
              <a:t>It </a:t>
            </a:r>
            <a:r>
              <a:rPr lang="en-US" dirty="0" smtClean="0"/>
              <a:t>is also perpetuated by stories, office gossip, heroes and heroines, décor, social life and the language that various parts of the </a:t>
            </a:r>
            <a:r>
              <a:rPr lang="en-US" dirty="0" err="1" smtClean="0"/>
              <a:t>organisation</a:t>
            </a:r>
            <a:r>
              <a:rPr lang="en-US" dirty="0" smtClean="0"/>
              <a:t> regularly use at work. </a:t>
            </a:r>
          </a:p>
          <a:p>
            <a:endParaRPr lang="th-TH"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Determinants of corporate culture </a:t>
            </a:r>
            <a:endParaRPr lang="th-TH" dirty="0"/>
          </a:p>
        </p:txBody>
      </p:sp>
      <p:sp>
        <p:nvSpPr>
          <p:cNvPr id="3" name="Content Placeholder 2"/>
          <p:cNvSpPr>
            <a:spLocks noGrp="1"/>
          </p:cNvSpPr>
          <p:nvPr>
            <p:ph idx="1"/>
          </p:nvPr>
        </p:nvSpPr>
        <p:spPr>
          <a:xfrm>
            <a:off x="457200" y="1357298"/>
            <a:ext cx="8229600" cy="4768865"/>
          </a:xfrm>
        </p:spPr>
        <p:txBody>
          <a:bodyPr>
            <a:normAutofit fontScale="77500" lnSpcReduction="20000"/>
          </a:bodyPr>
          <a:lstStyle/>
          <a:p>
            <a:pPr>
              <a:buNone/>
            </a:pPr>
            <a:r>
              <a:rPr lang="en-US" dirty="0" smtClean="0"/>
              <a:t>To </a:t>
            </a:r>
            <a:r>
              <a:rPr lang="en-US" dirty="0" smtClean="0"/>
              <a:t>take this further, there are things which are called determinants of culture, (Capon, P59-62) In other words, these are whatever the culture is determined by, the various entities taken for granted by the people who work in and with the </a:t>
            </a:r>
            <a:r>
              <a:rPr lang="en-US" dirty="0" err="1" smtClean="0"/>
              <a:t>organisation</a:t>
            </a:r>
            <a:r>
              <a:rPr lang="en-US" dirty="0" smtClean="0"/>
              <a:t>. </a:t>
            </a:r>
            <a:endParaRPr lang="en-US" dirty="0" smtClean="0"/>
          </a:p>
          <a:p>
            <a:pPr>
              <a:buNone/>
            </a:pPr>
            <a:r>
              <a:rPr lang="en-US" dirty="0" smtClean="0"/>
              <a:t>These </a:t>
            </a:r>
            <a:r>
              <a:rPr lang="en-US" dirty="0" smtClean="0"/>
              <a:t>can include some of the elements already listed as well as </a:t>
            </a:r>
            <a:endParaRPr lang="en-US" dirty="0" smtClean="0"/>
          </a:p>
          <a:p>
            <a:pPr>
              <a:buFontTx/>
              <a:buChar char="-"/>
            </a:pPr>
            <a:r>
              <a:rPr lang="en-US" dirty="0" smtClean="0"/>
              <a:t>routines </a:t>
            </a:r>
            <a:r>
              <a:rPr lang="en-US" dirty="0" smtClean="0"/>
              <a:t>and rituals, </a:t>
            </a:r>
          </a:p>
          <a:p>
            <a:pPr>
              <a:buFontTx/>
              <a:buChar char="-"/>
            </a:pPr>
            <a:r>
              <a:rPr lang="en-US" dirty="0" smtClean="0"/>
              <a:t>stories </a:t>
            </a:r>
          </a:p>
          <a:p>
            <a:pPr>
              <a:buFontTx/>
              <a:buChar char="-"/>
            </a:pPr>
            <a:r>
              <a:rPr lang="en-US" dirty="0" smtClean="0"/>
              <a:t>symbols </a:t>
            </a:r>
          </a:p>
          <a:p>
            <a:pPr>
              <a:buFontTx/>
              <a:buChar char="-"/>
            </a:pPr>
            <a:r>
              <a:rPr lang="en-US" dirty="0" err="1" smtClean="0"/>
              <a:t>organisational</a:t>
            </a:r>
            <a:r>
              <a:rPr lang="en-US" dirty="0" smtClean="0"/>
              <a:t> structure</a:t>
            </a:r>
          </a:p>
          <a:p>
            <a:pPr>
              <a:buFontTx/>
              <a:buChar char="-"/>
            </a:pPr>
            <a:r>
              <a:rPr lang="en-US" dirty="0" smtClean="0"/>
              <a:t>control systems</a:t>
            </a:r>
          </a:p>
          <a:p>
            <a:pPr>
              <a:buFontTx/>
              <a:buChar char="-"/>
            </a:pPr>
            <a:r>
              <a:rPr lang="en-US" dirty="0" smtClean="0"/>
              <a:t>r</a:t>
            </a:r>
            <a:r>
              <a:rPr lang="en-US" dirty="0" smtClean="0"/>
              <a:t>eward systems. </a:t>
            </a:r>
            <a:endParaRPr lang="en-US" dirty="0" smtClean="0"/>
          </a:p>
          <a:p>
            <a:endParaRPr lang="th-TH"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Deal and Kennedy </a:t>
            </a:r>
            <a:br>
              <a:rPr lang="en-US" dirty="0" smtClean="0"/>
            </a:br>
            <a:endParaRPr lang="th-TH" dirty="0"/>
          </a:p>
        </p:txBody>
      </p:sp>
      <p:sp>
        <p:nvSpPr>
          <p:cNvPr id="3" name="Content Placeholder 2"/>
          <p:cNvSpPr>
            <a:spLocks noGrp="1"/>
          </p:cNvSpPr>
          <p:nvPr>
            <p:ph idx="1"/>
          </p:nvPr>
        </p:nvSpPr>
        <p:spPr/>
        <p:txBody>
          <a:bodyPr/>
          <a:lstStyle/>
          <a:p>
            <a:r>
              <a:rPr lang="en-US" dirty="0" smtClean="0"/>
              <a:t>	Deal and Kennedy identified four main strands of corporate culture – macho, work hard/ play hard, </a:t>
            </a:r>
            <a:r>
              <a:rPr lang="en-US" dirty="0" smtClean="0"/>
              <a:t>bettering </a:t>
            </a:r>
            <a:r>
              <a:rPr lang="en-US" dirty="0" smtClean="0"/>
              <a:t>and process. </a:t>
            </a:r>
          </a:p>
          <a:p>
            <a:endParaRPr lang="th-TH"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Macho </a:t>
            </a:r>
            <a:r>
              <a:rPr lang="en-US" dirty="0" smtClean="0"/>
              <a:t/>
            </a:r>
            <a:br>
              <a:rPr lang="en-US" dirty="0" smtClean="0"/>
            </a:br>
            <a:endParaRPr lang="th-TH" dirty="0"/>
          </a:p>
        </p:txBody>
      </p:sp>
      <p:sp>
        <p:nvSpPr>
          <p:cNvPr id="3" name="Content Placeholder 2"/>
          <p:cNvSpPr>
            <a:spLocks noGrp="1"/>
          </p:cNvSpPr>
          <p:nvPr>
            <p:ph idx="1"/>
          </p:nvPr>
        </p:nvSpPr>
        <p:spPr>
          <a:xfrm>
            <a:off x="457200" y="1142984"/>
            <a:ext cx="8229600" cy="4983179"/>
          </a:xfrm>
        </p:spPr>
        <p:txBody>
          <a:bodyPr>
            <a:normAutofit fontScale="70000" lnSpcReduction="20000"/>
          </a:bodyPr>
          <a:lstStyle/>
          <a:p>
            <a:r>
              <a:rPr lang="en-US" dirty="0" smtClean="0"/>
              <a:t>Sometimes </a:t>
            </a:r>
            <a:r>
              <a:rPr lang="en-US" dirty="0" smtClean="0"/>
              <a:t>known as the tough guy culture, the name says it all</a:t>
            </a:r>
            <a:r>
              <a:rPr lang="en-US" dirty="0" smtClean="0"/>
              <a:t>.</a:t>
            </a:r>
          </a:p>
          <a:p>
            <a:r>
              <a:rPr lang="en-US" dirty="0" smtClean="0"/>
              <a:t>In </a:t>
            </a:r>
            <a:r>
              <a:rPr lang="en-US" dirty="0" err="1" smtClean="0"/>
              <a:t>organisations</a:t>
            </a:r>
            <a:r>
              <a:rPr lang="en-US" dirty="0" smtClean="0"/>
              <a:t> where this culture is predominant, staff routinely take high risks and obtain very quick feedback on the success of their gamble. </a:t>
            </a:r>
          </a:p>
          <a:p>
            <a:r>
              <a:rPr lang="en-US" dirty="0" smtClean="0"/>
              <a:t> </a:t>
            </a:r>
            <a:r>
              <a:rPr lang="en-US" dirty="0" smtClean="0"/>
              <a:t>They </a:t>
            </a:r>
            <a:r>
              <a:rPr lang="en-US" dirty="0" smtClean="0"/>
              <a:t>usually – but not always - occupy a high risk market sector such as the trading floor of a stock </a:t>
            </a:r>
            <a:r>
              <a:rPr lang="en-US" dirty="0" smtClean="0"/>
              <a:t>exchange</a:t>
            </a:r>
            <a:r>
              <a:rPr lang="en-US" dirty="0" smtClean="0"/>
              <a:t>, an advertising agency or a crisis management consultancy. Deal and Kennedy also </a:t>
            </a:r>
            <a:r>
              <a:rPr lang="en-US" dirty="0" smtClean="0"/>
              <a:t> identified </a:t>
            </a:r>
            <a:r>
              <a:rPr lang="en-US" dirty="0" smtClean="0"/>
              <a:t>this culture with areas such as police forces, surgeons, management consultants and the </a:t>
            </a:r>
            <a:r>
              <a:rPr lang="en-US" dirty="0" smtClean="0"/>
              <a:t> entertainment </a:t>
            </a:r>
            <a:r>
              <a:rPr lang="en-US" dirty="0" smtClean="0"/>
              <a:t>industry. </a:t>
            </a:r>
          </a:p>
          <a:p>
            <a:r>
              <a:rPr lang="en-US" dirty="0" smtClean="0"/>
              <a:t> </a:t>
            </a:r>
            <a:r>
              <a:rPr lang="en-US" dirty="0" smtClean="0"/>
              <a:t>The </a:t>
            </a:r>
            <a:r>
              <a:rPr lang="en-US" dirty="0" smtClean="0"/>
              <a:t>key characteristics are rapid speed of decision making and relatively short term action. Great pressure is based on achieving results in the short-term – often profits – and rewards are usually high in comparison to other sectors. Macho culture often attracts young managers with high ambition levels and a desire to achieve great things quickly. </a:t>
            </a:r>
          </a:p>
          <a:p>
            <a:pPr algn="ctr">
              <a:buNone/>
            </a:pPr>
            <a:r>
              <a:rPr lang="en-US" dirty="0" smtClean="0"/>
              <a:t> + and -?</a:t>
            </a:r>
            <a:endParaRPr lang="th-TH"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hard/play hard </a:t>
            </a:r>
            <a:endParaRPr lang="th-TH" dirty="0"/>
          </a:p>
        </p:txBody>
      </p:sp>
      <p:sp>
        <p:nvSpPr>
          <p:cNvPr id="3" name="Content Placeholder 2"/>
          <p:cNvSpPr>
            <a:spLocks noGrp="1"/>
          </p:cNvSpPr>
          <p:nvPr>
            <p:ph idx="1"/>
          </p:nvPr>
        </p:nvSpPr>
        <p:spPr>
          <a:xfrm>
            <a:off x="457200" y="1285860"/>
            <a:ext cx="8229600" cy="5214974"/>
          </a:xfrm>
        </p:spPr>
        <p:txBody>
          <a:bodyPr>
            <a:normAutofit fontScale="70000" lnSpcReduction="20000"/>
          </a:bodyPr>
          <a:lstStyle/>
          <a:p>
            <a:r>
              <a:rPr lang="en-US" dirty="0" smtClean="0"/>
              <a:t>This </a:t>
            </a:r>
            <a:r>
              <a:rPr lang="en-US" dirty="0" smtClean="0"/>
              <a:t>is a rather more palatable version of macho culture and one which is likely to stand the test of time rather better. It is usually found in </a:t>
            </a:r>
            <a:r>
              <a:rPr lang="en-US" dirty="0" err="1" smtClean="0"/>
              <a:t>organisations</a:t>
            </a:r>
            <a:r>
              <a:rPr lang="en-US" dirty="0" smtClean="0"/>
              <a:t> where the risks are smaller than in macho areas and the rewards are similarly less stratospheric. </a:t>
            </a:r>
            <a:endParaRPr lang="en-US" dirty="0" smtClean="0"/>
          </a:p>
          <a:p>
            <a:r>
              <a:rPr lang="en-US" dirty="0" smtClean="0"/>
              <a:t>Typical </a:t>
            </a:r>
            <a:r>
              <a:rPr lang="en-US" dirty="0" smtClean="0"/>
              <a:t>examples would be fast food and computer companies </a:t>
            </a:r>
            <a:r>
              <a:rPr lang="en-US" dirty="0" smtClean="0"/>
              <a:t>where </a:t>
            </a:r>
            <a:r>
              <a:rPr lang="en-US" dirty="0" smtClean="0"/>
              <a:t>one sale, more or less, is not going to make much difference to the annual profit but where a bull or growing market is likely to mop up as much production capacity as can be foreseen. </a:t>
            </a:r>
          </a:p>
          <a:p>
            <a:r>
              <a:rPr lang="en-US" dirty="0" smtClean="0"/>
              <a:t> </a:t>
            </a:r>
            <a:r>
              <a:rPr lang="en-US" dirty="0" smtClean="0"/>
              <a:t>Again</a:t>
            </a:r>
            <a:r>
              <a:rPr lang="en-US" dirty="0" smtClean="0"/>
              <a:t>, quick feedback is central to this culture, with measures such as sales figures usually fairly fast and easy to extrapolate. Many </a:t>
            </a:r>
            <a:r>
              <a:rPr lang="en-US" dirty="0" err="1" smtClean="0"/>
              <a:t>organisations</a:t>
            </a:r>
            <a:r>
              <a:rPr lang="en-US" dirty="0" smtClean="0"/>
              <a:t> with this culture are fiercely customer oriented and often develop a good staff atmosphere, combining, for example, work based training with away days and social </a:t>
            </a:r>
            <a:r>
              <a:rPr lang="en-US" dirty="0" smtClean="0"/>
              <a:t>gatherings</a:t>
            </a:r>
            <a:r>
              <a:rPr lang="en-US" dirty="0" smtClean="0"/>
              <a:t>. </a:t>
            </a:r>
            <a:endParaRPr lang="en-US" dirty="0" smtClean="0"/>
          </a:p>
          <a:p>
            <a:r>
              <a:rPr lang="en-US" dirty="0" smtClean="0"/>
              <a:t>Again</a:t>
            </a:r>
            <a:r>
              <a:rPr lang="en-US" dirty="0" smtClean="0"/>
              <a:t>, short-term interests – such as weekly or monthly sales - tend to be predominant and </a:t>
            </a:r>
            <a:r>
              <a:rPr lang="en-US" dirty="0" smtClean="0"/>
              <a:t>longer </a:t>
            </a:r>
            <a:r>
              <a:rPr lang="en-US" dirty="0" smtClean="0"/>
              <a:t>term issues such as consistent quality might not always be to the fore. </a:t>
            </a:r>
          </a:p>
          <a:p>
            <a:endParaRPr lang="th-TH"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Bettering </a:t>
            </a:r>
            <a:endParaRPr lang="th-TH" dirty="0"/>
          </a:p>
        </p:txBody>
      </p:sp>
      <p:sp>
        <p:nvSpPr>
          <p:cNvPr id="3" name="Content Placeholder 2"/>
          <p:cNvSpPr>
            <a:spLocks noGrp="1"/>
          </p:cNvSpPr>
          <p:nvPr>
            <p:ph idx="1"/>
          </p:nvPr>
        </p:nvSpPr>
        <p:spPr>
          <a:xfrm>
            <a:off x="457200" y="1357298"/>
            <a:ext cx="8229600" cy="5143536"/>
          </a:xfrm>
        </p:spPr>
        <p:txBody>
          <a:bodyPr>
            <a:normAutofit fontScale="62500" lnSpcReduction="20000"/>
          </a:bodyPr>
          <a:lstStyle/>
          <a:p>
            <a:r>
              <a:rPr lang="en-US" dirty="0" smtClean="0"/>
              <a:t>A </a:t>
            </a:r>
            <a:r>
              <a:rPr lang="en-US" dirty="0" smtClean="0"/>
              <a:t>rather strange word in managerial speak, this is sometimes also called “Bet your company” culture</a:t>
            </a:r>
            <a:r>
              <a:rPr lang="en-US" dirty="0" smtClean="0"/>
              <a:t>.</a:t>
            </a:r>
          </a:p>
          <a:p>
            <a:r>
              <a:rPr lang="en-US" dirty="0" smtClean="0"/>
              <a:t>It </a:t>
            </a:r>
            <a:r>
              <a:rPr lang="en-US" dirty="0" smtClean="0"/>
              <a:t>is mainly concerned with </a:t>
            </a:r>
            <a:r>
              <a:rPr lang="en-US" dirty="0" err="1" smtClean="0"/>
              <a:t>organisations</a:t>
            </a:r>
            <a:r>
              <a:rPr lang="en-US" dirty="0" smtClean="0"/>
              <a:t> which are predominantly focused on long term results – such as the </a:t>
            </a:r>
            <a:r>
              <a:rPr lang="en-US" dirty="0" smtClean="0"/>
              <a:t> development </a:t>
            </a:r>
            <a:r>
              <a:rPr lang="en-US" dirty="0" smtClean="0"/>
              <a:t>of airliners or drilling for oil. Decision taking is, therefore, painstakingly detailed and usually very hierarchical so that policies evolve though a top-down process. </a:t>
            </a:r>
            <a:r>
              <a:rPr lang="en-US" dirty="0" smtClean="0"/>
              <a:t> </a:t>
            </a:r>
          </a:p>
          <a:p>
            <a:r>
              <a:rPr lang="en-US" dirty="0" smtClean="0"/>
              <a:t>Employees </a:t>
            </a:r>
            <a:r>
              <a:rPr lang="en-US" dirty="0" smtClean="0"/>
              <a:t>typically tend to be older than in some other sectors, used to working with technology and also working well in teams – often long established teams. Rates of innovation – especially in designing and producing new, complex product – are high and, while the stock market might appreciate shorter term </a:t>
            </a:r>
            <a:r>
              <a:rPr lang="en-US" dirty="0" smtClean="0"/>
              <a:t>returns</a:t>
            </a:r>
            <a:r>
              <a:rPr lang="en-US" dirty="0" smtClean="0"/>
              <a:t>, it usually also appreciates longer term stability and strength, which is usually what occurs in Bettering cultures. </a:t>
            </a:r>
          </a:p>
          <a:p>
            <a:r>
              <a:rPr lang="en-US" dirty="0" smtClean="0"/>
              <a:t> </a:t>
            </a:r>
            <a:r>
              <a:rPr lang="en-US" dirty="0" smtClean="0"/>
              <a:t>Job </a:t>
            </a:r>
            <a:r>
              <a:rPr lang="en-US" dirty="0" smtClean="0"/>
              <a:t>tenure is often long term as well with employees typically spending most, if not all, their working lives with the same employer. Consequently these are mature cultures with all the attributes of stability and proven processes. To an outsider however, they can appear to be slow, ponderous and rather unimaginative</a:t>
            </a:r>
            <a:r>
              <a:rPr lang="en-US" dirty="0" smtClean="0"/>
              <a:t>. </a:t>
            </a:r>
            <a:endParaRPr lang="th-TH"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 </a:t>
            </a:r>
            <a:br>
              <a:rPr lang="en-US" dirty="0" smtClean="0"/>
            </a:br>
            <a:endParaRPr lang="th-TH" dirty="0"/>
          </a:p>
        </p:txBody>
      </p:sp>
      <p:sp>
        <p:nvSpPr>
          <p:cNvPr id="3" name="Content Placeholder 2"/>
          <p:cNvSpPr>
            <a:spLocks noGrp="1"/>
          </p:cNvSpPr>
          <p:nvPr>
            <p:ph idx="1"/>
          </p:nvPr>
        </p:nvSpPr>
        <p:spPr>
          <a:xfrm>
            <a:off x="457200" y="1000108"/>
            <a:ext cx="8229600" cy="5500726"/>
          </a:xfrm>
        </p:spPr>
        <p:txBody>
          <a:bodyPr>
            <a:normAutofit fontScale="85000" lnSpcReduction="20000"/>
          </a:bodyPr>
          <a:lstStyle/>
          <a:p>
            <a:r>
              <a:rPr lang="en-US" dirty="0" smtClean="0"/>
              <a:t>Process </a:t>
            </a:r>
            <a:r>
              <a:rPr lang="en-US" dirty="0" smtClean="0"/>
              <a:t>culture, as its name implies, is all about how a job is done rather than why it is done or even whether it should be done in the first place. It is often found in bureaucratic </a:t>
            </a:r>
            <a:r>
              <a:rPr lang="en-US" dirty="0" err="1" smtClean="0"/>
              <a:t>organisations</a:t>
            </a:r>
            <a:r>
              <a:rPr lang="en-US" dirty="0" smtClean="0"/>
              <a:t>, frequently in the public sector and has a fixation with aspects of life such as job descriptions and procedures. There is a very lengthy feedback time – for, instance, a planning application to a local government authority will take on average at least four months to process, even though there may be no objections or difficulties with the principle of the proposed development. Most private sector bodies, faced with the same task, </a:t>
            </a:r>
            <a:r>
              <a:rPr lang="en-US" dirty="0" smtClean="0"/>
              <a:t>would </a:t>
            </a:r>
            <a:r>
              <a:rPr lang="en-US" dirty="0" smtClean="0"/>
              <a:t>probably need nearer to four days but public sector is extremely ponderous and decisions – even a decision to consider taking a decision – seem to take for ever. </a:t>
            </a:r>
          </a:p>
          <a:p>
            <a:r>
              <a:rPr lang="en-US" dirty="0" smtClean="0"/>
              <a:t> </a:t>
            </a:r>
            <a:r>
              <a:rPr lang="en-US" dirty="0" smtClean="0"/>
              <a:t>Jobs </a:t>
            </a:r>
            <a:r>
              <a:rPr lang="en-US" dirty="0" smtClean="0"/>
              <a:t>are very, very safe. </a:t>
            </a:r>
          </a:p>
          <a:p>
            <a:endParaRPr lang="th-TH"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TotalTime>
  <Words>1384</Words>
  <Application>Microsoft Office PowerPoint</Application>
  <PresentationFormat>On-screen Show (4:3)</PresentationFormat>
  <Paragraphs>88</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ORGANIZATIONAL BEHAVIOR - 4</vt:lpstr>
      <vt:lpstr>What is corporate culture?</vt:lpstr>
      <vt:lpstr>What is corporate culture? </vt:lpstr>
      <vt:lpstr>Determinants of corporate culture </vt:lpstr>
      <vt:lpstr>Deal and Kennedy  </vt:lpstr>
      <vt:lpstr>Macho  </vt:lpstr>
      <vt:lpstr>Work hard/play hard </vt:lpstr>
      <vt:lpstr>Bettering </vt:lpstr>
      <vt:lpstr>Process  </vt:lpstr>
      <vt:lpstr>Comparison </vt:lpstr>
      <vt:lpstr>Slide 11</vt:lpstr>
      <vt:lpstr>Power  </vt:lpstr>
      <vt:lpstr>Role  </vt:lpstr>
      <vt:lpstr>Task  </vt:lpstr>
      <vt:lpstr>Person</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Independent study - 3</dc:title>
  <dc:creator>HP037</dc:creator>
  <cp:lastModifiedBy>HP037</cp:lastModifiedBy>
  <cp:revision>16</cp:revision>
  <dcterms:created xsi:type="dcterms:W3CDTF">2013-08-19T03:18:55Z</dcterms:created>
  <dcterms:modified xsi:type="dcterms:W3CDTF">2013-09-09T05:56:20Z</dcterms:modified>
</cp:coreProperties>
</file>