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3" r:id="rId5"/>
    <p:sldId id="259" r:id="rId6"/>
    <p:sldId id="261" r:id="rId7"/>
    <p:sldId id="264" r:id="rId8"/>
    <p:sldId id="262" r:id="rId9"/>
    <p:sldId id="265" r:id="rId10"/>
    <p:sldId id="266" r:id="rId11"/>
    <p:sldId id="267" r:id="rId12"/>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714" autoAdjust="0"/>
  </p:normalViewPr>
  <p:slideViewPr>
    <p:cSldViewPr>
      <p:cViewPr varScale="1">
        <p:scale>
          <a:sx n="84" d="100"/>
          <a:sy n="84" d="100"/>
        </p:scale>
        <p:origin x="-1470" y="-78"/>
      </p:cViewPr>
      <p:guideLst>
        <p:guide orient="horz" pos="2160"/>
        <p:guide pos="2880"/>
      </p:guideLst>
    </p:cSldViewPr>
  </p:slideViewPr>
  <p:outlineViewPr>
    <p:cViewPr>
      <p:scale>
        <a:sx n="33" d="100"/>
        <a:sy n="33" d="100"/>
      </p:scale>
      <p:origin x="0" y="52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88952788-6802-474F-A549-9F87C5BDB175}" type="datetimeFigureOut">
              <a:rPr lang="th-TH" smtClean="0"/>
              <a:t>23/09/56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88952788-6802-474F-A549-9F87C5BDB175}" type="datetimeFigureOut">
              <a:rPr lang="th-TH" smtClean="0"/>
              <a:t>23/09/56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88952788-6802-474F-A549-9F87C5BDB175}" type="datetimeFigureOut">
              <a:rPr lang="th-TH" smtClean="0"/>
              <a:t>23/09/56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88952788-6802-474F-A549-9F87C5BDB175}" type="datetimeFigureOut">
              <a:rPr lang="th-TH" smtClean="0"/>
              <a:t>23/09/56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952788-6802-474F-A549-9F87C5BDB175}" type="datetimeFigureOut">
              <a:rPr lang="th-TH" smtClean="0"/>
              <a:t>23/09/56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88952788-6802-474F-A549-9F87C5BDB175}" type="datetimeFigureOut">
              <a:rPr lang="th-TH" smtClean="0"/>
              <a:t>23/09/56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88952788-6802-474F-A549-9F87C5BDB175}" type="datetimeFigureOut">
              <a:rPr lang="th-TH" smtClean="0"/>
              <a:t>23/09/56</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88952788-6802-474F-A549-9F87C5BDB175}" type="datetimeFigureOut">
              <a:rPr lang="th-TH" smtClean="0"/>
              <a:t>23/09/56</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52788-6802-474F-A549-9F87C5BDB175}" type="datetimeFigureOut">
              <a:rPr lang="th-TH" smtClean="0"/>
              <a:t>23/09/56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952788-6802-474F-A549-9F87C5BDB175}" type="datetimeFigureOut">
              <a:rPr lang="th-TH" smtClean="0"/>
              <a:t>23/09/56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952788-6802-474F-A549-9F87C5BDB175}" type="datetimeFigureOut">
              <a:rPr lang="th-TH" smtClean="0"/>
              <a:t>23/09/56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8AB28400-3C17-49AA-88D5-598C027CE383}" type="slidenum">
              <a:rPr lang="th-TH" smtClean="0"/>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952788-6802-474F-A549-9F87C5BDB175}" type="datetimeFigureOut">
              <a:rPr lang="th-TH" smtClean="0"/>
              <a:t>23/09/56</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28400-3C17-49AA-88D5-598C027CE383}"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- 5</a:t>
            </a:r>
            <a:endParaRPr lang="th-TH" dirty="0"/>
          </a:p>
        </p:txBody>
      </p:sp>
      <p:sp>
        <p:nvSpPr>
          <p:cNvPr id="3" name="Subtitle 2"/>
          <p:cNvSpPr>
            <a:spLocks noGrp="1"/>
          </p:cNvSpPr>
          <p:nvPr>
            <p:ph type="subTitle" idx="1"/>
          </p:nvPr>
        </p:nvSpPr>
        <p:spPr/>
        <p:txBody>
          <a:bodyPr/>
          <a:lstStyle/>
          <a:p>
            <a:r>
              <a:rPr lang="en-US" dirty="0" smtClean="0"/>
              <a:t>Motivation </a:t>
            </a: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Porter model </a:t>
            </a:r>
            <a:endParaRPr lang="th-TH" b="1" dirty="0"/>
          </a:p>
        </p:txBody>
      </p:sp>
      <p:sp>
        <p:nvSpPr>
          <p:cNvPr id="3" name="Content Placeholder 2"/>
          <p:cNvSpPr>
            <a:spLocks noGrp="1"/>
          </p:cNvSpPr>
          <p:nvPr>
            <p:ph idx="1"/>
          </p:nvPr>
        </p:nvSpPr>
        <p:spPr/>
        <p:txBody>
          <a:bodyPr/>
          <a:lstStyle/>
          <a:p>
            <a:r>
              <a:rPr lang="en-US" dirty="0" smtClean="0"/>
              <a:t>Power and abilities depends on benefits and strengths of believe in these benefits </a:t>
            </a:r>
          </a:p>
          <a:p>
            <a:r>
              <a:rPr lang="en-US" dirty="0" smtClean="0"/>
              <a:t>Work depends on power and abilities and personal skills and knowledge </a:t>
            </a:r>
          </a:p>
          <a:p>
            <a:r>
              <a:rPr lang="en-US" dirty="0" smtClean="0"/>
              <a:t>Satisfaction depends on benefits (external and internal), fairness and personal position in the company </a:t>
            </a:r>
          </a:p>
          <a:p>
            <a:r>
              <a:rPr lang="en-US" dirty="0" smtClean="0"/>
              <a:t>Power and abilities depends on satisfaction    </a:t>
            </a:r>
            <a:endParaRPr lang="th-T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p:txBody>
          <a:bodyPr/>
          <a:lstStyle/>
          <a:p>
            <a:endParaRPr lang="th-TH"/>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p:txBody>
          <a:bodyPr/>
          <a:lstStyle/>
          <a:p>
            <a:r>
              <a:rPr lang="en-US" dirty="0" smtClean="0"/>
              <a:t>What is it motivation?</a:t>
            </a:r>
          </a:p>
          <a:p>
            <a:r>
              <a:rPr lang="en-US" dirty="0" smtClean="0"/>
              <a:t>What are the differences between motivation and stimulation?</a:t>
            </a:r>
          </a:p>
          <a:p>
            <a:r>
              <a:rPr lang="en-US" dirty="0" smtClean="0"/>
              <a:t>Why motivation is important function of management? </a:t>
            </a:r>
          </a:p>
          <a:p>
            <a:pPr>
              <a:buNone/>
            </a:pP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929354"/>
          </a:xfrm>
        </p:spPr>
        <p:txBody>
          <a:bodyPr>
            <a:normAutofit fontScale="92500" lnSpcReduction="20000"/>
          </a:bodyPr>
          <a:lstStyle/>
          <a:p>
            <a:r>
              <a:rPr lang="en-US" dirty="0"/>
              <a:t>Motivating individuals and teams is one of management’s perennial challenges. There is probably not a 	workforce in the world that could not achieve more than it currently does if only it was motivated to do so. </a:t>
            </a:r>
            <a:endParaRPr lang="en-US" dirty="0" smtClean="0"/>
          </a:p>
          <a:p>
            <a:r>
              <a:rPr lang="en-US" dirty="0" smtClean="0"/>
              <a:t>Unfortunately</a:t>
            </a:r>
            <a:r>
              <a:rPr lang="en-US" dirty="0"/>
              <a:t>, motivation is not always an obvious route for managers to take. Not everyone responds to the same motivators, for instance, as we shall see. Not even everyone responds to the same way of being communicated with or learning about new ways of doing tasks. So, motivation is a relatively complex </a:t>
            </a:r>
            <a:r>
              <a:rPr lang="en-US" dirty="0" smtClean="0"/>
              <a:t> challenge </a:t>
            </a:r>
            <a:r>
              <a:rPr lang="en-US" dirty="0"/>
              <a:t>and one which many managers have faced with both frustration and determination. </a:t>
            </a:r>
          </a:p>
          <a:p>
            <a:pPr>
              <a:buNone/>
            </a:pPr>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85000" lnSpcReduction="20000"/>
          </a:bodyPr>
          <a:lstStyle/>
          <a:p>
            <a:r>
              <a:rPr lang="en-US" dirty="0" smtClean="0"/>
              <a:t>The best that can be said is that progress is being made – but probably rather more slowly than many  managers would like. There is no magic wand that can be waved to make people work harder or more intelligently. If there were, it would have been patented many years ago. </a:t>
            </a:r>
          </a:p>
          <a:p>
            <a:r>
              <a:rPr lang="en-US" dirty="0" smtClean="0"/>
              <a:t>What works for one person or one team of people will often not work for others. As we saw in the last chapter, the ability to read  corporate culture is a good start; indeed, without this analysis it may be almost impossible to find any clear route to a good solution to motivational issues. But that may only be the starting point. While it is important to know what makes individuals tick, it is equally important to know how to be able to </a:t>
            </a:r>
            <a:r>
              <a:rPr lang="en-US" dirty="0" err="1" smtClean="0"/>
              <a:t>maximise</a:t>
            </a:r>
            <a:r>
              <a:rPr lang="en-US" dirty="0" smtClean="0"/>
              <a:t> this knowledge for the good of both the </a:t>
            </a:r>
            <a:r>
              <a:rPr lang="en-US" dirty="0" err="1" smtClean="0"/>
              <a:t>organisation</a:t>
            </a:r>
            <a:r>
              <a:rPr lang="en-US" dirty="0" smtClean="0"/>
              <a:t> and the individuals themselves. </a:t>
            </a:r>
          </a:p>
          <a:p>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p:txBody>
          <a:bodyPr/>
          <a:lstStyle/>
          <a:p>
            <a:r>
              <a:rPr lang="en-US" dirty="0"/>
              <a:t>There are two key theories that we need to investigate here – and many more which have stemmed from </a:t>
            </a:r>
            <a:r>
              <a:rPr lang="en-US" dirty="0" smtClean="0"/>
              <a:t>these </a:t>
            </a:r>
            <a:r>
              <a:rPr lang="en-US" dirty="0"/>
              <a:t>two over the years. </a:t>
            </a:r>
            <a:endParaRPr lang="en-US" dirty="0" smtClean="0"/>
          </a:p>
          <a:p>
            <a:r>
              <a:rPr lang="en-US" dirty="0" smtClean="0"/>
              <a:t>The </a:t>
            </a:r>
            <a:r>
              <a:rPr lang="en-US" dirty="0"/>
              <a:t>first is the work done by Maslow, the second, the theories of Herzberg. </a:t>
            </a:r>
          </a:p>
          <a:p>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Maslow </a:t>
            </a:r>
            <a:r>
              <a:rPr lang="en-US" dirty="0" smtClean="0"/>
              <a:t/>
            </a:r>
            <a:br>
              <a:rPr lang="en-US" dirty="0" smtClean="0"/>
            </a:br>
            <a:endParaRPr lang="th-TH" dirty="0"/>
          </a:p>
        </p:txBody>
      </p:sp>
      <p:sp>
        <p:nvSpPr>
          <p:cNvPr id="3" name="Content Placeholder 2"/>
          <p:cNvSpPr>
            <a:spLocks noGrp="1"/>
          </p:cNvSpPr>
          <p:nvPr>
            <p:ph idx="1"/>
          </p:nvPr>
        </p:nvSpPr>
        <p:spPr>
          <a:xfrm>
            <a:off x="457200" y="928670"/>
            <a:ext cx="8229600" cy="5786478"/>
          </a:xfrm>
        </p:spPr>
        <p:txBody>
          <a:bodyPr>
            <a:normAutofit/>
          </a:bodyPr>
          <a:lstStyle/>
          <a:p>
            <a:r>
              <a:rPr lang="en-US" sz="2000" dirty="0" smtClean="0"/>
              <a:t>Maslow </a:t>
            </a:r>
            <a:r>
              <a:rPr lang="en-US" sz="2000" dirty="0"/>
              <a:t>is still regarded as the father of modern motivational thinking. </a:t>
            </a:r>
            <a:endParaRPr lang="en-US" sz="2000" dirty="0" smtClean="0"/>
          </a:p>
          <a:p>
            <a:r>
              <a:rPr lang="en-US" sz="2000" dirty="0" smtClean="0"/>
              <a:t>Although </a:t>
            </a:r>
            <a:r>
              <a:rPr lang="en-US" sz="2000" dirty="0"/>
              <a:t>he was writing about 50 </a:t>
            </a:r>
            <a:r>
              <a:rPr lang="en-US" sz="2000" dirty="0" smtClean="0"/>
              <a:t>years </a:t>
            </a:r>
            <a:r>
              <a:rPr lang="en-US" sz="2000" dirty="0"/>
              <a:t>ago, his theories are still quoted as being the foundation of much of the motivational thinking that has since been developed. </a:t>
            </a:r>
            <a:endParaRPr lang="en-US" sz="2000" dirty="0" smtClean="0"/>
          </a:p>
          <a:p>
            <a:r>
              <a:rPr lang="en-US" sz="2000" dirty="0" smtClean="0"/>
              <a:t>Essentially </a:t>
            </a:r>
            <a:r>
              <a:rPr lang="en-US" sz="2000" dirty="0"/>
              <a:t>his theory consists of the defining of a pyramid of needs in terms of human requirements in life and in work. The pyramid of needs is:- </a:t>
            </a:r>
          </a:p>
          <a:p>
            <a:r>
              <a:rPr lang="en-US" sz="2000" dirty="0"/>
              <a:t> 	Biological – the basic of life, food, shelter, sex, sleep etc </a:t>
            </a:r>
          </a:p>
          <a:p>
            <a:r>
              <a:rPr lang="en-US" sz="2000" dirty="0"/>
              <a:t> 	Safety (or Security) – in a work context, the secure tenure that means the job is safe provided the </a:t>
            </a:r>
            <a:r>
              <a:rPr lang="en-US" sz="2000" dirty="0" smtClean="0"/>
              <a:t> </a:t>
            </a:r>
            <a:r>
              <a:rPr lang="en-US" sz="2000" dirty="0"/>
              <a:t>	incumbent doesn’t do anything really stupid. Stability, Protection, security. </a:t>
            </a:r>
          </a:p>
          <a:p>
            <a:r>
              <a:rPr lang="en-US" sz="2000" dirty="0"/>
              <a:t> 	</a:t>
            </a:r>
            <a:r>
              <a:rPr lang="en-US" sz="2000" dirty="0" smtClean="0"/>
              <a:t>Affiliation </a:t>
            </a:r>
            <a:r>
              <a:rPr lang="en-US" sz="2000" dirty="0"/>
              <a:t>– the sense of belonging to a team or a group, the feeling that an employee is wanted </a:t>
            </a:r>
            <a:r>
              <a:rPr lang="en-US" sz="2000" dirty="0" smtClean="0"/>
              <a:t>because </a:t>
            </a:r>
            <a:r>
              <a:rPr lang="en-US" sz="2000" dirty="0"/>
              <a:t>he/she does a reasonably good job. Might even include affection and respect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70000" lnSpcReduction="20000"/>
          </a:bodyPr>
          <a:lstStyle/>
          <a:p>
            <a:r>
              <a:rPr lang="en-US" dirty="0" smtClean="0"/>
              <a:t>Esteem – the belief that an employee is valued and the recognition by which this is manifested.  Status, self respect, prestige. </a:t>
            </a:r>
          </a:p>
          <a:p>
            <a:r>
              <a:rPr lang="en-US" dirty="0" smtClean="0"/>
              <a:t> 	Knowledge and understanding – developing both self and professional knowledge, perhaps  through a degree course or similar </a:t>
            </a:r>
          </a:p>
          <a:p>
            <a:r>
              <a:rPr lang="en-US" dirty="0" smtClean="0"/>
              <a:t> 	Aesthetics – how pleasant the work environment and overall experience might be such as  air-conditioning, restful décor and good rest facilities </a:t>
            </a:r>
          </a:p>
          <a:p>
            <a:r>
              <a:rPr lang="en-US" dirty="0" smtClean="0"/>
              <a:t> 	Self actualization – </a:t>
            </a:r>
            <a:r>
              <a:rPr lang="en-US" dirty="0" err="1" smtClean="0"/>
              <a:t>realising</a:t>
            </a:r>
            <a:r>
              <a:rPr lang="en-US" dirty="0" smtClean="0"/>
              <a:t> one’s own potential, growth, advancement, creativity </a:t>
            </a:r>
          </a:p>
          <a:p>
            <a:r>
              <a:rPr lang="en-US" dirty="0" smtClean="0"/>
              <a:t> 	Transcendence – not an easy one to translate into concrete benefits, but perhaps best summed up  by a feeling of contributing to something bigger than an </a:t>
            </a:r>
            <a:r>
              <a:rPr lang="en-US" dirty="0" err="1" smtClean="0"/>
              <a:t>organisation</a:t>
            </a:r>
            <a:r>
              <a:rPr lang="en-US" dirty="0" smtClean="0"/>
              <a:t>, improving the lives and conditions of people, perhaps caring for those less well off than ourselves, in the current parlance “making a difference” </a:t>
            </a:r>
          </a:p>
          <a:p>
            <a:endParaRPr lang="th-TH" dirty="0" smtClean="0"/>
          </a:p>
          <a:p>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normAutofit fontScale="90000"/>
          </a:bodyPr>
          <a:lstStyle/>
          <a:p>
            <a:r>
              <a:rPr lang="en-US" dirty="0"/>
              <a:t>There are, naturally, a few rules about how this pyramid can be applied. </a:t>
            </a:r>
            <a:br>
              <a:rPr lang="en-US" dirty="0"/>
            </a:br>
            <a:endParaRPr lang="th-TH" dirty="0"/>
          </a:p>
        </p:txBody>
      </p:sp>
      <p:sp>
        <p:nvSpPr>
          <p:cNvPr id="3" name="Content Placeholder 2"/>
          <p:cNvSpPr>
            <a:spLocks noGrp="1"/>
          </p:cNvSpPr>
          <p:nvPr>
            <p:ph idx="1"/>
          </p:nvPr>
        </p:nvSpPr>
        <p:spPr>
          <a:xfrm>
            <a:off x="428596" y="1500174"/>
            <a:ext cx="8229600" cy="5000660"/>
          </a:xfrm>
        </p:spPr>
        <p:txBody>
          <a:bodyPr>
            <a:normAutofit fontScale="77500" lnSpcReduction="20000"/>
          </a:bodyPr>
          <a:lstStyle/>
          <a:p>
            <a:r>
              <a:rPr lang="en-US" dirty="0"/>
              <a:t>For one thing, it isn’t possible to satisfy needs higher up the pyramid unless those nearer the bottom have already been satisfied. So if, for example, an </a:t>
            </a:r>
            <a:r>
              <a:rPr lang="en-US" dirty="0" err="1"/>
              <a:t>organisation</a:t>
            </a:r>
            <a:r>
              <a:rPr lang="en-US" dirty="0"/>
              <a:t> has not adopted a reasonable salary scale, </a:t>
            </a:r>
            <a:r>
              <a:rPr lang="en-US" dirty="0" smtClean="0"/>
              <a:t>sending </a:t>
            </a:r>
            <a:r>
              <a:rPr lang="en-US" dirty="0"/>
              <a:t>everyone off on training courses might just cerate more problems than it solves. </a:t>
            </a:r>
          </a:p>
          <a:p>
            <a:r>
              <a:rPr lang="en-US" dirty="0"/>
              <a:t> </a:t>
            </a:r>
            <a:r>
              <a:rPr lang="en-US" dirty="0" smtClean="0"/>
              <a:t>Another </a:t>
            </a:r>
            <a:r>
              <a:rPr lang="en-US" dirty="0"/>
              <a:t>aspect is that needs change with time and age. As people grow older and see families grow up 	and depart from home, the need for money alone is often less urgent than it was when there was a family to support. Status or power might be a more valid motivator later in life. </a:t>
            </a:r>
            <a:endParaRPr lang="en-US" dirty="0" smtClean="0"/>
          </a:p>
          <a:p>
            <a:r>
              <a:rPr lang="en-US" dirty="0" smtClean="0"/>
              <a:t>So </a:t>
            </a:r>
            <a:r>
              <a:rPr lang="en-US" dirty="0"/>
              <a:t>might the opportunity to put back into society something of what a person has taken out – so the opportunity to become involved in </a:t>
            </a:r>
            <a:r>
              <a:rPr lang="en-US" dirty="0" smtClean="0"/>
              <a:t>community </a:t>
            </a:r>
            <a:r>
              <a:rPr lang="en-US" dirty="0"/>
              <a:t>work on behalf of the </a:t>
            </a:r>
            <a:r>
              <a:rPr lang="en-US" dirty="0" err="1"/>
              <a:t>organisation</a:t>
            </a:r>
            <a:r>
              <a:rPr lang="en-US" dirty="0"/>
              <a:t> might be very welcome. </a:t>
            </a:r>
          </a:p>
          <a:p>
            <a:endParaRPr lang="th-TH"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Herzberg </a:t>
            </a:r>
            <a:r>
              <a:rPr lang="en-US" dirty="0" smtClean="0"/>
              <a:t/>
            </a:r>
            <a:br>
              <a:rPr lang="en-US" dirty="0" smtClean="0"/>
            </a:br>
            <a:endParaRPr lang="th-TH" dirty="0"/>
          </a:p>
        </p:txBody>
      </p:sp>
      <p:sp>
        <p:nvSpPr>
          <p:cNvPr id="3" name="Content Placeholder 2"/>
          <p:cNvSpPr>
            <a:spLocks noGrp="1"/>
          </p:cNvSpPr>
          <p:nvPr>
            <p:ph idx="1"/>
          </p:nvPr>
        </p:nvSpPr>
        <p:spPr/>
        <p:txBody>
          <a:bodyPr>
            <a:normAutofit/>
          </a:bodyPr>
          <a:lstStyle/>
          <a:p>
            <a:r>
              <a:rPr lang="en-US" dirty="0"/>
              <a:t>	Herzberg is the other great 1950s writers on motivation. He was broadly contemporary with Maslow and </a:t>
            </a:r>
            <a:r>
              <a:rPr lang="en-US" dirty="0" smtClean="0"/>
              <a:t>there </a:t>
            </a:r>
            <a:r>
              <a:rPr lang="en-US" dirty="0"/>
              <a:t>are notable similarities between their work. His first major contribution on the topic, “Motivation to work” was published in 1959 and he followed it up with further research findings and theories over the </a:t>
            </a:r>
            <a:r>
              <a:rPr lang="en-US" dirty="0" smtClean="0"/>
              <a:t>next </a:t>
            </a:r>
            <a:r>
              <a:rPr lang="en-US" dirty="0"/>
              <a:t>20 years. </a:t>
            </a:r>
          </a:p>
          <a:p>
            <a:endParaRPr lang="th-TH"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485</Words>
  <Application>Microsoft Office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ORGANIZATIONAL BEHAVIOR - 5</vt:lpstr>
      <vt:lpstr>Slide 2</vt:lpstr>
      <vt:lpstr>Slide 3</vt:lpstr>
      <vt:lpstr>Slide 4</vt:lpstr>
      <vt:lpstr>Slide 5</vt:lpstr>
      <vt:lpstr>Maslow  </vt:lpstr>
      <vt:lpstr>Slide 7</vt:lpstr>
      <vt:lpstr>There are, naturally, a few rules about how this pyramid can be applied.  </vt:lpstr>
      <vt:lpstr>Herzberg  </vt:lpstr>
      <vt:lpstr>Porter model </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BEHAVIOR - 6</dc:title>
  <dc:creator>HP037</dc:creator>
  <cp:lastModifiedBy>HP037</cp:lastModifiedBy>
  <cp:revision>7</cp:revision>
  <dcterms:created xsi:type="dcterms:W3CDTF">2013-09-23T02:54:00Z</dcterms:created>
  <dcterms:modified xsi:type="dcterms:W3CDTF">2013-09-23T03:54:49Z</dcterms:modified>
</cp:coreProperties>
</file>