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59" r:id="rId10"/>
    <p:sldId id="260" r:id="rId11"/>
    <p:sldId id="261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6A5438-8BE8-41BA-87FC-690E098E08A8}" type="datetimeFigureOut">
              <a:rPr lang="th-TH" smtClean="0"/>
              <a:pPr/>
              <a:t>05/09/56</a:t>
            </a:fld>
            <a:endParaRPr lang="th-TH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business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5100" dirty="0" smtClean="0"/>
              <a:t>Lecture 3</a:t>
            </a:r>
          </a:p>
          <a:p>
            <a:r>
              <a:rPr lang="en-US" sz="5100" b="1" dirty="0" smtClean="0"/>
              <a:t>Firms and entrepreneurship</a:t>
            </a:r>
            <a:endParaRPr lang="en-US" sz="5100" dirty="0" smtClean="0"/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JP is subject to state registration. Data of state registration and company name are included in the Unified State Register of JP (it is open to the public).</a:t>
            </a:r>
          </a:p>
          <a:p>
            <a:r>
              <a:rPr lang="en-US" dirty="0" smtClean="0"/>
              <a:t>JP is established from the moment of its state registration </a:t>
            </a:r>
          </a:p>
          <a:p>
            <a:r>
              <a:rPr lang="en-US" dirty="0" smtClean="0"/>
              <a:t>JP has an exclusive right to use own brand name.</a:t>
            </a:r>
            <a:br>
              <a:rPr lang="en-US" dirty="0" smtClean="0"/>
            </a:br>
            <a:r>
              <a:rPr lang="en-US" dirty="0" smtClean="0"/>
              <a:t>A legal entity may have:</a:t>
            </a:r>
            <a:br>
              <a:rPr lang="en-US" dirty="0" smtClean="0"/>
            </a:br>
            <a:r>
              <a:rPr lang="en-US" dirty="0" smtClean="0"/>
              <a:t>• representatives</a:t>
            </a:r>
            <a:br>
              <a:rPr lang="en-US" dirty="0" smtClean="0"/>
            </a:br>
            <a:r>
              <a:rPr lang="en-US" dirty="0" smtClean="0"/>
              <a:t>• branches.</a:t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representative office is a separate division of JP located outside of its finding that re-presents and defenses interests of JP.</a:t>
            </a:r>
          </a:p>
          <a:p>
            <a:r>
              <a:rPr lang="en-US" dirty="0" smtClean="0"/>
              <a:t>A branch is a separate division of JP located outside and performs all of JP’s </a:t>
            </a:r>
            <a:br>
              <a:rPr lang="en-US" dirty="0" smtClean="0"/>
            </a:br>
            <a:r>
              <a:rPr lang="en-US" dirty="0" smtClean="0"/>
              <a:t>functions (or part of them), including the function of representation.</a:t>
            </a:r>
            <a:br>
              <a:rPr lang="en-US" dirty="0" smtClean="0"/>
            </a:br>
            <a:r>
              <a:rPr lang="en-US" dirty="0" smtClean="0"/>
              <a:t>Representative offices and branches are not separated JP!!</a:t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JP persons can be </a:t>
            </a:r>
          </a:p>
          <a:p>
            <a:pPr>
              <a:buFontTx/>
              <a:buChar char="-"/>
            </a:pPr>
            <a:r>
              <a:rPr lang="en-US" dirty="0" smtClean="0"/>
              <a:t>Commercial (companies, corporations)</a:t>
            </a:r>
          </a:p>
          <a:p>
            <a:pPr>
              <a:buFontTx/>
              <a:buChar char="-"/>
            </a:pPr>
            <a:r>
              <a:rPr lang="en-US" dirty="0" smtClean="0"/>
              <a:t>Non-commercial (unities, alliances, religion associations)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JP can be united in associations and alliances 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Individual entrepreneur in Thailand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How to open IE in Thailand (what documents You need to collect, where you have to go for registration IE, how much does it </a:t>
            </a:r>
            <a:r>
              <a:rPr lang="en-US" smtClean="0"/>
              <a:t>costs?) </a:t>
            </a:r>
            <a:endParaRPr lang="en-US" dirty="0" smtClean="0"/>
          </a:p>
          <a:p>
            <a:pPr marL="514350" indent="-514350">
              <a:buFontTx/>
              <a:buChar char="-"/>
            </a:pPr>
            <a:r>
              <a:rPr lang="en-US" dirty="0" smtClean="0"/>
              <a:t>Responsibilities of IE in Thailand (what You have to do, how often?)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business entities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Civil Code of THAILAND defines two business entities – individuals (physical persons) and organizations (juristic persons)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Individuals are capable (have rights and responsibilities) citizens</a:t>
            </a:r>
          </a:p>
          <a:p>
            <a:pPr>
              <a:buNone/>
            </a:pPr>
            <a:r>
              <a:rPr lang="en-US" dirty="0" smtClean="0"/>
              <a:t>WHO ARE NOT CAPABLE PERSONS BY LAW???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Individuals as entrepreneurs:</a:t>
            </a:r>
            <a:br>
              <a:rPr lang="en-US" dirty="0" smtClean="0"/>
            </a:br>
            <a:r>
              <a:rPr lang="en-US" dirty="0" smtClean="0"/>
              <a:t>• have a property (property rights);</a:t>
            </a:r>
            <a:br>
              <a:rPr lang="en-US" dirty="0" smtClean="0"/>
            </a:br>
            <a:r>
              <a:rPr lang="en-US" dirty="0" smtClean="0"/>
              <a:t>• engage in any legal business;</a:t>
            </a:r>
            <a:br>
              <a:rPr lang="en-US" dirty="0" smtClean="0"/>
            </a:br>
            <a:r>
              <a:rPr lang="en-US" dirty="0" smtClean="0"/>
              <a:t>• can establish juristic persons (alone or together);</a:t>
            </a:r>
            <a:br>
              <a:rPr lang="en-US" dirty="0" smtClean="0"/>
            </a:br>
            <a:r>
              <a:rPr lang="en-US" dirty="0" smtClean="0"/>
              <a:t>• commit any transactions by law;</a:t>
            </a:r>
            <a:br>
              <a:rPr lang="en-US" dirty="0" smtClean="0"/>
            </a:br>
            <a:r>
              <a:rPr lang="en-US" dirty="0" smtClean="0"/>
              <a:t>• carry property and other responsibility for their performance.</a:t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ENTREPRENEURIAL BACKGROUND AND CHARACTERISTICS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50070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Childhood Family Environment.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The impact of birth order and social status has had conflicting research results.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Some studies have found that entrepreneurs tend to be firstborn; others find no relationship.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There is strong evidence that entrepreneurs, both male and female, tend to have self-employed or entrepreneurial parents.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Having a father or mother who is self-employed provides a strong inspiration in the example of</a:t>
            </a:r>
            <a:r>
              <a:rPr lang="th-TH" dirty="0" smtClean="0"/>
              <a:t>  </a:t>
            </a:r>
            <a:r>
              <a:rPr lang="en-US" dirty="0" smtClean="0"/>
              <a:t>independence and flexibility of self-employment.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This feeling of independence is often further enforced by an entrepreneurial mother.</a:t>
            </a:r>
          </a:p>
          <a:p>
            <a:pPr>
              <a:buNone/>
            </a:pPr>
            <a:r>
              <a:rPr lang="en-US" dirty="0" smtClean="0"/>
              <a:t>       4. The overall parental relationship may be the most important aspect of the childhood environment in establishing the desirability of entrepreneurial activity.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Parents of entrepreneurs need to be supportive and encourage independence, achievement, and responsibility.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Education.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Education appears important in the upbringing of the entrepreneur, in the level of education obtained, and in playing a major role in coping with problems.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Although formal education is not necessary for starting a new business, it does provide a good background.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Few women entrepreneurs have degrees in engineering, science, or math.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The ability to communicate clearly in written and spoken work is also important.</a:t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Personal Values.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Studies have failed to indicate that entrepreneurs can be differentiated on personal valued from managers, unsuccessful entrepreneurs, or the general public.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Studies have shown that the entrepreneur has a different set of attitudes about the nature of management.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Five consensus characteristics have been found: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Superior product quality.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Quality service to customers.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Flexibility, or the ability to adapt to changes in the marketplace.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High-caliber management.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 Honesty and ethics in business practices.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Ethics and ethical behavior are also very important to entrepreneurs.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Age.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Entrepreneurial age, as contrasted to chronological age, is the age of the entrepreneur reflected in the experience.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Entrepreneurial experience is one of the best predictors of success.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In chronological age, most entrepreneurs start their careers between ages 22 and 55.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There are milestones years every five years.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Generally, male entrepreneurs start their first venture in their early 30s, while women tend to do so in their middle 30s.</a:t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600079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Work History.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Dissatisfaction with one’s job often motivates the launching of a new venture.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Previous technical and industry experience is also important once the decision to start a business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made.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Experience in the following areas is particularly important: financing; product or service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development; manufacturing; development of distribution channels; and preparation of a marketing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As the venture becomes established, managerial experience and skills become more important.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Entrepreneurial experience is also important.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juristic persons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8641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Combining capital of individuals to achieve common goals through entrepreneurship</a:t>
            </a:r>
          </a:p>
          <a:p>
            <a:r>
              <a:rPr lang="en-US" dirty="0" smtClean="0"/>
              <a:t>JP:</a:t>
            </a:r>
          </a:p>
          <a:p>
            <a:pPr>
              <a:buNone/>
            </a:pPr>
            <a:r>
              <a:rPr lang="en-US" dirty="0" smtClean="0"/>
              <a:t>     - has own separated property </a:t>
            </a:r>
          </a:p>
          <a:p>
            <a:pPr>
              <a:buNone/>
            </a:pPr>
            <a:r>
              <a:rPr lang="en-US" dirty="0" smtClean="0"/>
              <a:t>     - has responsibility limited by own property, </a:t>
            </a:r>
          </a:p>
          <a:p>
            <a:pPr>
              <a:buNone/>
            </a:pPr>
            <a:r>
              <a:rPr lang="en-US" dirty="0" smtClean="0"/>
              <a:t>     - can acquire and exercise new property free behalf (by own name)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JP is characterized by the following points:</a:t>
            </a:r>
            <a:br>
              <a:rPr lang="en-US" dirty="0" smtClean="0"/>
            </a:br>
            <a:r>
              <a:rPr lang="en-US" dirty="0" smtClean="0"/>
              <a:t>• corporate name;</a:t>
            </a:r>
            <a:br>
              <a:rPr lang="en-US" dirty="0" smtClean="0"/>
            </a:br>
            <a:r>
              <a:rPr lang="en-US" dirty="0" smtClean="0"/>
              <a:t>• State registration;</a:t>
            </a:r>
            <a:br>
              <a:rPr lang="en-US" dirty="0" smtClean="0"/>
            </a:br>
            <a:r>
              <a:rPr lang="en-US" dirty="0" smtClean="0"/>
              <a:t>• Civil Rights</a:t>
            </a:r>
          </a:p>
          <a:p>
            <a:pPr>
              <a:buNone/>
            </a:pPr>
            <a:r>
              <a:rPr lang="en-US" dirty="0" smtClean="0"/>
              <a:t>      • a special permit (license)  if need by law</a:t>
            </a:r>
            <a:br>
              <a:rPr lang="en-US" dirty="0" smtClean="0"/>
            </a:br>
            <a:r>
              <a:rPr lang="en-US" dirty="0" smtClean="0"/>
              <a:t>• defined organizational structure;</a:t>
            </a:r>
            <a:br>
              <a:rPr lang="en-US" dirty="0" smtClean="0"/>
            </a:br>
            <a:r>
              <a:rPr lang="en-US" dirty="0" smtClean="0"/>
              <a:t>• a separate sheet;</a:t>
            </a:r>
            <a:br>
              <a:rPr lang="en-US" dirty="0" smtClean="0"/>
            </a:br>
            <a:r>
              <a:rPr lang="en-US" dirty="0" smtClean="0"/>
              <a:t>• legal address;</a:t>
            </a:r>
            <a:br>
              <a:rPr lang="en-US" dirty="0" smtClean="0"/>
            </a:br>
            <a:r>
              <a:rPr lang="en-US" dirty="0" smtClean="0"/>
              <a:t>• stamp (seal) and a bank account.</a:t>
            </a:r>
            <a:br>
              <a:rPr lang="en-US" dirty="0" smtClean="0"/>
            </a:b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287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Principles of business </vt:lpstr>
      <vt:lpstr>business entities</vt:lpstr>
      <vt:lpstr>Individuals</vt:lpstr>
      <vt:lpstr>ENTREPRENEURIAL BACKGROUND AND CHARACTERISTICS</vt:lpstr>
      <vt:lpstr>Slide 5</vt:lpstr>
      <vt:lpstr>Slide 6</vt:lpstr>
      <vt:lpstr>Slide 7</vt:lpstr>
      <vt:lpstr>Slide 8</vt:lpstr>
      <vt:lpstr>juristic persons</vt:lpstr>
      <vt:lpstr>JP</vt:lpstr>
      <vt:lpstr>Slide 11</vt:lpstr>
      <vt:lpstr>Slide 12</vt:lpstr>
      <vt:lpstr>CASE STUDY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business</dc:title>
  <dc:creator>HP037</dc:creator>
  <cp:lastModifiedBy>HP037</cp:lastModifiedBy>
  <cp:revision>6</cp:revision>
  <dcterms:created xsi:type="dcterms:W3CDTF">2013-08-26T08:22:36Z</dcterms:created>
  <dcterms:modified xsi:type="dcterms:W3CDTF">2013-09-05T07:30:26Z</dcterms:modified>
</cp:coreProperties>
</file>