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67" r:id="rId5"/>
    <p:sldId id="259" r:id="rId6"/>
    <p:sldId id="260" r:id="rId7"/>
    <p:sldId id="261" r:id="rId8"/>
    <p:sldId id="262" r:id="rId9"/>
    <p:sldId id="263" r:id="rId10"/>
    <p:sldId id="264" r:id="rId11"/>
    <p:sldId id="265" r:id="rId12"/>
    <p:sldId id="266"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4" d="100"/>
          <a:sy n="84" d="100"/>
        </p:scale>
        <p:origin x="-1554" y="-16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00C774C-41C1-42A8-AD38-3DC1CB4D7508}"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th-TH"/>
        </a:p>
      </dgm:t>
    </dgm:pt>
    <dgm:pt modelId="{D2DB8EF3-7A0B-4B8E-A801-85B2A0F222B0}">
      <dgm:prSet phldrT="[Text]"/>
      <dgm:spPr/>
      <dgm:t>
        <a:bodyPr/>
        <a:lstStyle/>
        <a:p>
          <a:r>
            <a:rPr lang="en-US" dirty="0" smtClean="0"/>
            <a:t>Tax</a:t>
          </a:r>
          <a:endParaRPr lang="th-TH" dirty="0"/>
        </a:p>
      </dgm:t>
    </dgm:pt>
    <dgm:pt modelId="{0310F365-9DCC-4802-955B-706033A748E2}" type="parTrans" cxnId="{A147F826-724C-4B2B-A260-157709519AFC}">
      <dgm:prSet/>
      <dgm:spPr/>
      <dgm:t>
        <a:bodyPr/>
        <a:lstStyle/>
        <a:p>
          <a:endParaRPr lang="th-TH"/>
        </a:p>
      </dgm:t>
    </dgm:pt>
    <dgm:pt modelId="{E188EDEE-641E-4901-970E-424DF1DE2732}" type="sibTrans" cxnId="{A147F826-724C-4B2B-A260-157709519AFC}">
      <dgm:prSet/>
      <dgm:spPr/>
      <dgm:t>
        <a:bodyPr/>
        <a:lstStyle/>
        <a:p>
          <a:endParaRPr lang="th-TH"/>
        </a:p>
      </dgm:t>
    </dgm:pt>
    <dgm:pt modelId="{1A5E9C39-C310-41D5-8727-E69557913A08}">
      <dgm:prSet phldrT="[Text]"/>
      <dgm:spPr/>
      <dgm:t>
        <a:bodyPr/>
        <a:lstStyle/>
        <a:p>
          <a:r>
            <a:rPr lang="en-US" dirty="0" smtClean="0"/>
            <a:t>Tax base </a:t>
          </a:r>
          <a:endParaRPr lang="th-TH" dirty="0"/>
        </a:p>
      </dgm:t>
    </dgm:pt>
    <dgm:pt modelId="{677D33F5-38BD-49B2-BF0F-C7B392C2D77C}" type="parTrans" cxnId="{11333612-F972-42A1-B6A2-51649F02D740}">
      <dgm:prSet/>
      <dgm:spPr/>
      <dgm:t>
        <a:bodyPr/>
        <a:lstStyle/>
        <a:p>
          <a:endParaRPr lang="th-TH"/>
        </a:p>
      </dgm:t>
    </dgm:pt>
    <dgm:pt modelId="{AFA2A688-ADA5-481F-B64B-7D4AD927D1CF}" type="sibTrans" cxnId="{11333612-F972-42A1-B6A2-51649F02D740}">
      <dgm:prSet/>
      <dgm:spPr/>
      <dgm:t>
        <a:bodyPr/>
        <a:lstStyle/>
        <a:p>
          <a:endParaRPr lang="th-TH"/>
        </a:p>
      </dgm:t>
    </dgm:pt>
    <dgm:pt modelId="{F2C3626F-16FD-4BA5-8B65-FC875B8595FB}">
      <dgm:prSet phldrT="[Text]"/>
      <dgm:spPr/>
      <dgm:t>
        <a:bodyPr/>
        <a:lstStyle/>
        <a:p>
          <a:r>
            <a:rPr lang="en-US" dirty="0" smtClean="0"/>
            <a:t>Rate </a:t>
          </a:r>
          <a:endParaRPr lang="th-TH" dirty="0"/>
        </a:p>
      </dgm:t>
    </dgm:pt>
    <dgm:pt modelId="{0C1F2F1A-0682-4050-AFCE-107FFBFECC90}" type="parTrans" cxnId="{4BF1E3EB-749F-4E01-9E2A-4B01B95204A5}">
      <dgm:prSet/>
      <dgm:spPr/>
      <dgm:t>
        <a:bodyPr/>
        <a:lstStyle/>
        <a:p>
          <a:endParaRPr lang="th-TH"/>
        </a:p>
      </dgm:t>
    </dgm:pt>
    <dgm:pt modelId="{A98A62B4-2109-45A0-BFCB-EA880B63554C}" type="sibTrans" cxnId="{4BF1E3EB-749F-4E01-9E2A-4B01B95204A5}">
      <dgm:prSet/>
      <dgm:spPr/>
      <dgm:t>
        <a:bodyPr/>
        <a:lstStyle/>
        <a:p>
          <a:endParaRPr lang="th-TH"/>
        </a:p>
      </dgm:t>
    </dgm:pt>
    <dgm:pt modelId="{E36AA2CD-34F5-4B7B-9900-A589912B318F}">
      <dgm:prSet phldrT="[Text]"/>
      <dgm:spPr/>
      <dgm:t>
        <a:bodyPr/>
        <a:lstStyle/>
        <a:p>
          <a:r>
            <a:rPr lang="en-US" dirty="0" smtClean="0"/>
            <a:t>Preferences (deductions)</a:t>
          </a:r>
          <a:endParaRPr lang="th-TH" dirty="0"/>
        </a:p>
      </dgm:t>
    </dgm:pt>
    <dgm:pt modelId="{500767F8-5E86-4CB1-89E8-8060AADF994A}" type="parTrans" cxnId="{FE82C7AE-555F-4DA6-A592-6E5979E39374}">
      <dgm:prSet/>
      <dgm:spPr/>
      <dgm:t>
        <a:bodyPr/>
        <a:lstStyle/>
        <a:p>
          <a:endParaRPr lang="th-TH"/>
        </a:p>
      </dgm:t>
    </dgm:pt>
    <dgm:pt modelId="{853420FA-C83B-440F-BBD6-5D0BA339B663}" type="sibTrans" cxnId="{FE82C7AE-555F-4DA6-A592-6E5979E39374}">
      <dgm:prSet/>
      <dgm:spPr/>
      <dgm:t>
        <a:bodyPr/>
        <a:lstStyle/>
        <a:p>
          <a:endParaRPr lang="th-TH"/>
        </a:p>
      </dgm:t>
    </dgm:pt>
    <dgm:pt modelId="{F77F0E78-63F6-46C5-A9EB-308B24CCE1C0}">
      <dgm:prSet phldrT="[Text]"/>
      <dgm:spPr/>
      <dgm:t>
        <a:bodyPr/>
        <a:lstStyle/>
        <a:p>
          <a:r>
            <a:rPr lang="en-US" dirty="0" smtClean="0"/>
            <a:t>Taxpayer </a:t>
          </a:r>
          <a:endParaRPr lang="th-TH" dirty="0"/>
        </a:p>
      </dgm:t>
    </dgm:pt>
    <dgm:pt modelId="{20B2CD45-7ADA-40E1-804A-7101C6A25690}" type="parTrans" cxnId="{C277FADC-8C16-4417-96C6-E023F536F1B7}">
      <dgm:prSet/>
      <dgm:spPr/>
      <dgm:t>
        <a:bodyPr/>
        <a:lstStyle/>
        <a:p>
          <a:endParaRPr lang="th-TH"/>
        </a:p>
      </dgm:t>
    </dgm:pt>
    <dgm:pt modelId="{B1430458-374B-4F6A-8670-B758346C7755}" type="sibTrans" cxnId="{C277FADC-8C16-4417-96C6-E023F536F1B7}">
      <dgm:prSet/>
      <dgm:spPr/>
      <dgm:t>
        <a:bodyPr/>
        <a:lstStyle/>
        <a:p>
          <a:endParaRPr lang="th-TH"/>
        </a:p>
      </dgm:t>
    </dgm:pt>
    <dgm:pt modelId="{E79BCC74-AF43-4EE9-B008-A0BE51361ABF}" type="pres">
      <dgm:prSet presAssocID="{800C774C-41C1-42A8-AD38-3DC1CB4D7508}" presName="Name0" presStyleCnt="0">
        <dgm:presLayoutVars>
          <dgm:chMax val="1"/>
          <dgm:dir/>
          <dgm:animLvl val="ctr"/>
          <dgm:resizeHandles val="exact"/>
        </dgm:presLayoutVars>
      </dgm:prSet>
      <dgm:spPr/>
    </dgm:pt>
    <dgm:pt modelId="{B4BDA914-4A62-42DA-9EFA-85200B4D7299}" type="pres">
      <dgm:prSet presAssocID="{D2DB8EF3-7A0B-4B8E-A801-85B2A0F222B0}" presName="centerShape" presStyleLbl="node0" presStyleIdx="0" presStyleCnt="1"/>
      <dgm:spPr/>
    </dgm:pt>
    <dgm:pt modelId="{70A7B8C5-AEB7-4C56-98D9-F72986F25F51}" type="pres">
      <dgm:prSet presAssocID="{677D33F5-38BD-49B2-BF0F-C7B392C2D77C}" presName="parTrans" presStyleLbl="sibTrans2D1" presStyleIdx="0" presStyleCnt="4"/>
      <dgm:spPr/>
    </dgm:pt>
    <dgm:pt modelId="{F17FDCF0-3EE8-42A6-9DCD-1A1236E20771}" type="pres">
      <dgm:prSet presAssocID="{677D33F5-38BD-49B2-BF0F-C7B392C2D77C}" presName="connectorText" presStyleLbl="sibTrans2D1" presStyleIdx="0" presStyleCnt="4"/>
      <dgm:spPr/>
    </dgm:pt>
    <dgm:pt modelId="{6A7CBCAD-4A7F-4860-9796-5837FAA03011}" type="pres">
      <dgm:prSet presAssocID="{1A5E9C39-C310-41D5-8727-E69557913A08}" presName="node" presStyleLbl="node1" presStyleIdx="0" presStyleCnt="4" custScaleX="330134" custRadScaleRad="100584" custRadScaleInc="-11425">
        <dgm:presLayoutVars>
          <dgm:bulletEnabled val="1"/>
        </dgm:presLayoutVars>
      </dgm:prSet>
      <dgm:spPr/>
    </dgm:pt>
    <dgm:pt modelId="{B260C98C-D42E-4F48-8EDF-C43D22D829F4}" type="pres">
      <dgm:prSet presAssocID="{0C1F2F1A-0682-4050-AFCE-107FFBFECC90}" presName="parTrans" presStyleLbl="sibTrans2D1" presStyleIdx="1" presStyleCnt="4"/>
      <dgm:spPr/>
    </dgm:pt>
    <dgm:pt modelId="{8945C20E-4FAB-4223-B1E9-7E6B8DD1B8E6}" type="pres">
      <dgm:prSet presAssocID="{0C1F2F1A-0682-4050-AFCE-107FFBFECC90}" presName="connectorText" presStyleLbl="sibTrans2D1" presStyleIdx="1" presStyleCnt="4"/>
      <dgm:spPr/>
    </dgm:pt>
    <dgm:pt modelId="{DDF4774B-6AB6-4B16-92FC-41CFD342ADDE}" type="pres">
      <dgm:prSet presAssocID="{F2C3626F-16FD-4BA5-8B65-FC875B8595FB}" presName="node" presStyleLbl="node1" presStyleIdx="1" presStyleCnt="4" custScaleX="201754" custRadScaleRad="121799" custRadScaleInc="-561">
        <dgm:presLayoutVars>
          <dgm:bulletEnabled val="1"/>
        </dgm:presLayoutVars>
      </dgm:prSet>
      <dgm:spPr/>
      <dgm:t>
        <a:bodyPr/>
        <a:lstStyle/>
        <a:p>
          <a:endParaRPr lang="th-TH"/>
        </a:p>
      </dgm:t>
    </dgm:pt>
    <dgm:pt modelId="{BEAE80EE-9F62-4169-A70C-EDAB89DC4932}" type="pres">
      <dgm:prSet presAssocID="{500767F8-5E86-4CB1-89E8-8060AADF994A}" presName="parTrans" presStyleLbl="sibTrans2D1" presStyleIdx="2" presStyleCnt="4"/>
      <dgm:spPr/>
    </dgm:pt>
    <dgm:pt modelId="{64BFE245-F16D-499E-8F4D-672CE7203549}" type="pres">
      <dgm:prSet presAssocID="{500767F8-5E86-4CB1-89E8-8060AADF994A}" presName="connectorText" presStyleLbl="sibTrans2D1" presStyleIdx="2" presStyleCnt="4"/>
      <dgm:spPr/>
    </dgm:pt>
    <dgm:pt modelId="{390A47FB-AE9D-48D5-BB87-CA38EF5C2E54}" type="pres">
      <dgm:prSet presAssocID="{E36AA2CD-34F5-4B7B-9900-A589912B318F}" presName="node" presStyleLbl="node1" presStyleIdx="2" presStyleCnt="4" custScaleX="304507">
        <dgm:presLayoutVars>
          <dgm:bulletEnabled val="1"/>
        </dgm:presLayoutVars>
      </dgm:prSet>
      <dgm:spPr/>
      <dgm:t>
        <a:bodyPr/>
        <a:lstStyle/>
        <a:p>
          <a:endParaRPr lang="th-TH"/>
        </a:p>
      </dgm:t>
    </dgm:pt>
    <dgm:pt modelId="{30825751-197E-4D18-B0E7-45DD28963E55}" type="pres">
      <dgm:prSet presAssocID="{20B2CD45-7ADA-40E1-804A-7101C6A25690}" presName="parTrans" presStyleLbl="sibTrans2D1" presStyleIdx="3" presStyleCnt="4"/>
      <dgm:spPr/>
    </dgm:pt>
    <dgm:pt modelId="{995A82F7-663A-4192-84DC-C3F30A5E96A0}" type="pres">
      <dgm:prSet presAssocID="{20B2CD45-7ADA-40E1-804A-7101C6A25690}" presName="connectorText" presStyleLbl="sibTrans2D1" presStyleIdx="3" presStyleCnt="4"/>
      <dgm:spPr/>
    </dgm:pt>
    <dgm:pt modelId="{0C460963-1FC1-4416-AB48-C3B0BBC5EB45}" type="pres">
      <dgm:prSet presAssocID="{F77F0E78-63F6-46C5-A9EB-308B24CCE1C0}" presName="node" presStyleLbl="node1" presStyleIdx="3" presStyleCnt="4" custScaleX="278133" custRadScaleRad="154492" custRadScaleInc="-3291">
        <dgm:presLayoutVars>
          <dgm:bulletEnabled val="1"/>
        </dgm:presLayoutVars>
      </dgm:prSet>
      <dgm:spPr/>
    </dgm:pt>
  </dgm:ptLst>
  <dgm:cxnLst>
    <dgm:cxn modelId="{966F8D13-C04D-4E77-BB63-570775E4B4C7}" type="presOf" srcId="{0C1F2F1A-0682-4050-AFCE-107FFBFECC90}" destId="{8945C20E-4FAB-4223-B1E9-7E6B8DD1B8E6}" srcOrd="1" destOrd="0" presId="urn:microsoft.com/office/officeart/2005/8/layout/radial5"/>
    <dgm:cxn modelId="{4BF1E3EB-749F-4E01-9E2A-4B01B95204A5}" srcId="{D2DB8EF3-7A0B-4B8E-A801-85B2A0F222B0}" destId="{F2C3626F-16FD-4BA5-8B65-FC875B8595FB}" srcOrd="1" destOrd="0" parTransId="{0C1F2F1A-0682-4050-AFCE-107FFBFECC90}" sibTransId="{A98A62B4-2109-45A0-BFCB-EA880B63554C}"/>
    <dgm:cxn modelId="{6A179DB5-9D86-4BE0-BE9E-76BD5FD2CA06}" type="presOf" srcId="{E36AA2CD-34F5-4B7B-9900-A589912B318F}" destId="{390A47FB-AE9D-48D5-BB87-CA38EF5C2E54}" srcOrd="0" destOrd="0" presId="urn:microsoft.com/office/officeart/2005/8/layout/radial5"/>
    <dgm:cxn modelId="{25090022-2D34-4A57-9B85-4D4D504A8074}" type="presOf" srcId="{D2DB8EF3-7A0B-4B8E-A801-85B2A0F222B0}" destId="{B4BDA914-4A62-42DA-9EFA-85200B4D7299}" srcOrd="0" destOrd="0" presId="urn:microsoft.com/office/officeart/2005/8/layout/radial5"/>
    <dgm:cxn modelId="{24091EF2-DB9A-487F-BBED-5C2551877AC9}" type="presOf" srcId="{F77F0E78-63F6-46C5-A9EB-308B24CCE1C0}" destId="{0C460963-1FC1-4416-AB48-C3B0BBC5EB45}" srcOrd="0" destOrd="0" presId="urn:microsoft.com/office/officeart/2005/8/layout/radial5"/>
    <dgm:cxn modelId="{44166682-55D4-41FF-89ED-6D12C0ECE810}" type="presOf" srcId="{677D33F5-38BD-49B2-BF0F-C7B392C2D77C}" destId="{70A7B8C5-AEB7-4C56-98D9-F72986F25F51}" srcOrd="0" destOrd="0" presId="urn:microsoft.com/office/officeart/2005/8/layout/radial5"/>
    <dgm:cxn modelId="{C277FADC-8C16-4417-96C6-E023F536F1B7}" srcId="{D2DB8EF3-7A0B-4B8E-A801-85B2A0F222B0}" destId="{F77F0E78-63F6-46C5-A9EB-308B24CCE1C0}" srcOrd="3" destOrd="0" parTransId="{20B2CD45-7ADA-40E1-804A-7101C6A25690}" sibTransId="{B1430458-374B-4F6A-8670-B758346C7755}"/>
    <dgm:cxn modelId="{EA708D63-7CC7-4E17-A012-842155AAAF9C}" type="presOf" srcId="{20B2CD45-7ADA-40E1-804A-7101C6A25690}" destId="{995A82F7-663A-4192-84DC-C3F30A5E96A0}" srcOrd="1" destOrd="0" presId="urn:microsoft.com/office/officeart/2005/8/layout/radial5"/>
    <dgm:cxn modelId="{040E2305-1541-4967-8C61-0B5288AEE7A9}" type="presOf" srcId="{800C774C-41C1-42A8-AD38-3DC1CB4D7508}" destId="{E79BCC74-AF43-4EE9-B008-A0BE51361ABF}" srcOrd="0" destOrd="0" presId="urn:microsoft.com/office/officeart/2005/8/layout/radial5"/>
    <dgm:cxn modelId="{A147F826-724C-4B2B-A260-157709519AFC}" srcId="{800C774C-41C1-42A8-AD38-3DC1CB4D7508}" destId="{D2DB8EF3-7A0B-4B8E-A801-85B2A0F222B0}" srcOrd="0" destOrd="0" parTransId="{0310F365-9DCC-4802-955B-706033A748E2}" sibTransId="{E188EDEE-641E-4901-970E-424DF1DE2732}"/>
    <dgm:cxn modelId="{8FAFF742-0A21-4D32-A576-027CE61213FB}" type="presOf" srcId="{500767F8-5E86-4CB1-89E8-8060AADF994A}" destId="{64BFE245-F16D-499E-8F4D-672CE7203549}" srcOrd="1" destOrd="0" presId="urn:microsoft.com/office/officeart/2005/8/layout/radial5"/>
    <dgm:cxn modelId="{B035EC04-C90C-4E7C-AD0D-B944D3F92409}" type="presOf" srcId="{0C1F2F1A-0682-4050-AFCE-107FFBFECC90}" destId="{B260C98C-D42E-4F48-8EDF-C43D22D829F4}" srcOrd="0" destOrd="0" presId="urn:microsoft.com/office/officeart/2005/8/layout/radial5"/>
    <dgm:cxn modelId="{11333612-F972-42A1-B6A2-51649F02D740}" srcId="{D2DB8EF3-7A0B-4B8E-A801-85B2A0F222B0}" destId="{1A5E9C39-C310-41D5-8727-E69557913A08}" srcOrd="0" destOrd="0" parTransId="{677D33F5-38BD-49B2-BF0F-C7B392C2D77C}" sibTransId="{AFA2A688-ADA5-481F-B64B-7D4AD927D1CF}"/>
    <dgm:cxn modelId="{49892C3B-8E22-46A3-8A69-B21AC2B0C6E9}" type="presOf" srcId="{677D33F5-38BD-49B2-BF0F-C7B392C2D77C}" destId="{F17FDCF0-3EE8-42A6-9DCD-1A1236E20771}" srcOrd="1" destOrd="0" presId="urn:microsoft.com/office/officeart/2005/8/layout/radial5"/>
    <dgm:cxn modelId="{8261990A-39D8-4AF9-AFD7-AC4FF4B0A4B8}" type="presOf" srcId="{1A5E9C39-C310-41D5-8727-E69557913A08}" destId="{6A7CBCAD-4A7F-4860-9796-5837FAA03011}" srcOrd="0" destOrd="0" presId="urn:microsoft.com/office/officeart/2005/8/layout/radial5"/>
    <dgm:cxn modelId="{3EFB27A4-C7F5-4E2A-99C5-42E18898BA5B}" type="presOf" srcId="{20B2CD45-7ADA-40E1-804A-7101C6A25690}" destId="{30825751-197E-4D18-B0E7-45DD28963E55}" srcOrd="0" destOrd="0" presId="urn:microsoft.com/office/officeart/2005/8/layout/radial5"/>
    <dgm:cxn modelId="{DB173A0A-DAEC-441F-AC95-58856DA889BE}" type="presOf" srcId="{F2C3626F-16FD-4BA5-8B65-FC875B8595FB}" destId="{DDF4774B-6AB6-4B16-92FC-41CFD342ADDE}" srcOrd="0" destOrd="0" presId="urn:microsoft.com/office/officeart/2005/8/layout/radial5"/>
    <dgm:cxn modelId="{396754CD-9A9E-4370-8B1C-CE6D36D50E0B}" type="presOf" srcId="{500767F8-5E86-4CB1-89E8-8060AADF994A}" destId="{BEAE80EE-9F62-4169-A70C-EDAB89DC4932}" srcOrd="0" destOrd="0" presId="urn:microsoft.com/office/officeart/2005/8/layout/radial5"/>
    <dgm:cxn modelId="{FE82C7AE-555F-4DA6-A592-6E5979E39374}" srcId="{D2DB8EF3-7A0B-4B8E-A801-85B2A0F222B0}" destId="{E36AA2CD-34F5-4B7B-9900-A589912B318F}" srcOrd="2" destOrd="0" parTransId="{500767F8-5E86-4CB1-89E8-8060AADF994A}" sibTransId="{853420FA-C83B-440F-BBD6-5D0BA339B663}"/>
    <dgm:cxn modelId="{91BB8EB6-A84F-4504-8ED8-980426500552}" type="presParOf" srcId="{E79BCC74-AF43-4EE9-B008-A0BE51361ABF}" destId="{B4BDA914-4A62-42DA-9EFA-85200B4D7299}" srcOrd="0" destOrd="0" presId="urn:microsoft.com/office/officeart/2005/8/layout/radial5"/>
    <dgm:cxn modelId="{C9A3E8F8-866C-4923-B54C-F9C3DAD9E010}" type="presParOf" srcId="{E79BCC74-AF43-4EE9-B008-A0BE51361ABF}" destId="{70A7B8C5-AEB7-4C56-98D9-F72986F25F51}" srcOrd="1" destOrd="0" presId="urn:microsoft.com/office/officeart/2005/8/layout/radial5"/>
    <dgm:cxn modelId="{3F79E77D-E5E3-472F-AB9D-FBA8786F3748}" type="presParOf" srcId="{70A7B8C5-AEB7-4C56-98D9-F72986F25F51}" destId="{F17FDCF0-3EE8-42A6-9DCD-1A1236E20771}" srcOrd="0" destOrd="0" presId="urn:microsoft.com/office/officeart/2005/8/layout/radial5"/>
    <dgm:cxn modelId="{77D7554B-647A-4C04-B733-0D615990C057}" type="presParOf" srcId="{E79BCC74-AF43-4EE9-B008-A0BE51361ABF}" destId="{6A7CBCAD-4A7F-4860-9796-5837FAA03011}" srcOrd="2" destOrd="0" presId="urn:microsoft.com/office/officeart/2005/8/layout/radial5"/>
    <dgm:cxn modelId="{8C9D1097-5247-4C06-ADD7-4E66EA040777}" type="presParOf" srcId="{E79BCC74-AF43-4EE9-B008-A0BE51361ABF}" destId="{B260C98C-D42E-4F48-8EDF-C43D22D829F4}" srcOrd="3" destOrd="0" presId="urn:microsoft.com/office/officeart/2005/8/layout/radial5"/>
    <dgm:cxn modelId="{6C5255BE-D47B-405D-B457-5261C540E3BB}" type="presParOf" srcId="{B260C98C-D42E-4F48-8EDF-C43D22D829F4}" destId="{8945C20E-4FAB-4223-B1E9-7E6B8DD1B8E6}" srcOrd="0" destOrd="0" presId="urn:microsoft.com/office/officeart/2005/8/layout/radial5"/>
    <dgm:cxn modelId="{C5B5E79A-83A2-4D3E-AA6E-50522291137C}" type="presParOf" srcId="{E79BCC74-AF43-4EE9-B008-A0BE51361ABF}" destId="{DDF4774B-6AB6-4B16-92FC-41CFD342ADDE}" srcOrd="4" destOrd="0" presId="urn:microsoft.com/office/officeart/2005/8/layout/radial5"/>
    <dgm:cxn modelId="{D3B9BA9B-10A8-4873-A5FF-8AB4FCF67CD1}" type="presParOf" srcId="{E79BCC74-AF43-4EE9-B008-A0BE51361ABF}" destId="{BEAE80EE-9F62-4169-A70C-EDAB89DC4932}" srcOrd="5" destOrd="0" presId="urn:microsoft.com/office/officeart/2005/8/layout/radial5"/>
    <dgm:cxn modelId="{C2A1F25D-E403-47E2-9220-2AAA71F36878}" type="presParOf" srcId="{BEAE80EE-9F62-4169-A70C-EDAB89DC4932}" destId="{64BFE245-F16D-499E-8F4D-672CE7203549}" srcOrd="0" destOrd="0" presId="urn:microsoft.com/office/officeart/2005/8/layout/radial5"/>
    <dgm:cxn modelId="{E3560963-CD9D-47CF-95FB-4BB204DA993C}" type="presParOf" srcId="{E79BCC74-AF43-4EE9-B008-A0BE51361ABF}" destId="{390A47FB-AE9D-48D5-BB87-CA38EF5C2E54}" srcOrd="6" destOrd="0" presId="urn:microsoft.com/office/officeart/2005/8/layout/radial5"/>
    <dgm:cxn modelId="{FEDA13BF-B28D-4297-83FC-C8713E6E601A}" type="presParOf" srcId="{E79BCC74-AF43-4EE9-B008-A0BE51361ABF}" destId="{30825751-197E-4D18-B0E7-45DD28963E55}" srcOrd="7" destOrd="0" presId="urn:microsoft.com/office/officeart/2005/8/layout/radial5"/>
    <dgm:cxn modelId="{55FC4372-A2DD-41BD-99FF-A083CC3922E5}" type="presParOf" srcId="{30825751-197E-4D18-B0E7-45DD28963E55}" destId="{995A82F7-663A-4192-84DC-C3F30A5E96A0}" srcOrd="0" destOrd="0" presId="urn:microsoft.com/office/officeart/2005/8/layout/radial5"/>
    <dgm:cxn modelId="{AF965FEE-D967-489B-8C8A-CA89F6C978F4}" type="presParOf" srcId="{E79BCC74-AF43-4EE9-B008-A0BE51361ABF}" destId="{0C460963-1FC1-4416-AB48-C3B0BBC5EB45}" srcOrd="8" destOrd="0" presId="urn:microsoft.com/office/officeart/2005/8/layout/radial5"/>
  </dgm:cxnLst>
  <dgm:bg/>
  <dgm:whole/>
</dgm:dataModel>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1/8/2013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1/8/2013</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1/8/2013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1/8/2013</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1/8/2013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en.wikipedia.org/wiki/Alcoholic_beverage" TargetMode="External"/><Relationship Id="rId2" Type="http://schemas.openxmlformats.org/officeDocument/2006/relationships/hyperlink" Target="http://en.wikipedia.org/wiki/Social_engineering_(political_science)" TargetMode="External"/><Relationship Id="rId1" Type="http://schemas.openxmlformats.org/officeDocument/2006/relationships/slideLayout" Target="../slideLayouts/slideLayout2.xml"/><Relationship Id="rId6" Type="http://schemas.openxmlformats.org/officeDocument/2006/relationships/hyperlink" Target="http://en.wikipedia.org/wiki/Sin_tax" TargetMode="External"/><Relationship Id="rId5" Type="http://schemas.openxmlformats.org/officeDocument/2006/relationships/hyperlink" Target="http://en.wikipedia.org/wiki/Pornography" TargetMode="External"/><Relationship Id="rId4" Type="http://schemas.openxmlformats.org/officeDocument/2006/relationships/hyperlink" Target="http://en.wikipedia.org/wiki/Tobacco"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en.wikipedia.org/wiki/Black%27s_Law_Dictionary" TargetMode="External"/><Relationship Id="rId2" Type="http://schemas.openxmlformats.org/officeDocument/2006/relationships/hyperlink" Target="//en.wiktionary.org/wiki/en:taxo"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hyperlink" Target="http://en.wikipedia.org/wiki/Effective_tax_rate" TargetMode="External"/><Relationship Id="rId2" Type="http://schemas.openxmlformats.org/officeDocument/2006/relationships/hyperlink" Target="http://en.wikipedia.org/wiki/Progressive_tax" TargetMode="External"/><Relationship Id="rId1" Type="http://schemas.openxmlformats.org/officeDocument/2006/relationships/slideLayout" Target="../slideLayouts/slideLayout2.xml"/><Relationship Id="rId5" Type="http://schemas.openxmlformats.org/officeDocument/2006/relationships/hyperlink" Target="http://en.wikipedia.org/wiki/Proportional_tax" TargetMode="External"/><Relationship Id="rId4" Type="http://schemas.openxmlformats.org/officeDocument/2006/relationships/hyperlink" Target="http://en.wikipedia.org/wiki/Regressive_ta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en.wikipedia.org/wiki/Property_tax" TargetMode="External"/><Relationship Id="rId2" Type="http://schemas.openxmlformats.org/officeDocument/2006/relationships/hyperlink" Target="http://en.wikipedia.org/wiki/Poll_ta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en.wikipedia.org/wiki/Economics" TargetMode="External"/><Relationship Id="rId3" Type="http://schemas.openxmlformats.org/officeDocument/2006/relationships/hyperlink" Target="http://en.wikipedia.org/wiki/Progressive_tax" TargetMode="External"/><Relationship Id="rId7" Type="http://schemas.openxmlformats.org/officeDocument/2006/relationships/hyperlink" Target="http://en.wikipedia.org/wiki/Tax_refund" TargetMode="External"/><Relationship Id="rId2" Type="http://schemas.openxmlformats.org/officeDocument/2006/relationships/hyperlink" Target="http://en.wikipedia.org/wiki/Tax_law" TargetMode="External"/><Relationship Id="rId1" Type="http://schemas.openxmlformats.org/officeDocument/2006/relationships/slideLayout" Target="../slideLayouts/slideLayout2.xml"/><Relationship Id="rId6" Type="http://schemas.openxmlformats.org/officeDocument/2006/relationships/hyperlink" Target="http://en.wikipedia.org/wiki/Tax_year" TargetMode="External"/><Relationship Id="rId5" Type="http://schemas.openxmlformats.org/officeDocument/2006/relationships/hyperlink" Target="http://en.wikipedia.org/wiki/PAYE" TargetMode="External"/><Relationship Id="rId10" Type="http://schemas.openxmlformats.org/officeDocument/2006/relationships/hyperlink" Target="http://en.wikipedia.org/wiki/Capital_gain" TargetMode="External"/><Relationship Id="rId4" Type="http://schemas.openxmlformats.org/officeDocument/2006/relationships/hyperlink" Target="http://en.wikipedia.org/wiki/Regressive_tax" TargetMode="External"/><Relationship Id="rId9" Type="http://schemas.openxmlformats.org/officeDocument/2006/relationships/hyperlink" Target="http://en.wikipedia.org/wiki/Progressive_income_ta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en.wikipedia.org/wiki/Gift_tax" TargetMode="External"/><Relationship Id="rId7" Type="http://schemas.openxmlformats.org/officeDocument/2006/relationships/hyperlink" Target="http://en.wikipedia.org/wiki/Stamp_duty" TargetMode="External"/><Relationship Id="rId2" Type="http://schemas.openxmlformats.org/officeDocument/2006/relationships/hyperlink" Target="http://en.wikipedia.org/wiki/Estate_tax" TargetMode="External"/><Relationship Id="rId1" Type="http://schemas.openxmlformats.org/officeDocument/2006/relationships/slideLayout" Target="../slideLayouts/slideLayout2.xml"/><Relationship Id="rId6" Type="http://schemas.openxmlformats.org/officeDocument/2006/relationships/hyperlink" Target="http://en.wikipedia.org/wiki/Citizenship" TargetMode="External"/><Relationship Id="rId5" Type="http://schemas.openxmlformats.org/officeDocument/2006/relationships/hyperlink" Target="http://en.wikipedia.org/wiki/Ad_valorem_tax" TargetMode="External"/><Relationship Id="rId4" Type="http://schemas.openxmlformats.org/officeDocument/2006/relationships/hyperlink" Target="http://en.wikipedia.org/wiki/Inheritance_ta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200400"/>
            <a:ext cx="6400800" cy="2743200"/>
          </a:xfrm>
        </p:spPr>
        <p:txBody>
          <a:bodyPr>
            <a:normAutofit/>
          </a:bodyPr>
          <a:lstStyle/>
          <a:p>
            <a:pPr lvl="0"/>
            <a:r>
              <a:rPr lang="en-US" dirty="0" smtClean="0"/>
              <a:t>Brief </a:t>
            </a:r>
            <a:r>
              <a:rPr lang="en-US" dirty="0" smtClean="0"/>
              <a:t>history of taxation in Thailand </a:t>
            </a:r>
          </a:p>
          <a:p>
            <a:pPr lvl="0"/>
            <a:r>
              <a:rPr lang="en-US" dirty="0" smtClean="0"/>
              <a:t>Modern system of Thai taxes </a:t>
            </a:r>
          </a:p>
          <a:p>
            <a:pPr lvl="0"/>
            <a:r>
              <a:rPr lang="en-US" dirty="0" smtClean="0"/>
              <a:t>Structure of taxes </a:t>
            </a:r>
          </a:p>
          <a:p>
            <a:pPr lvl="0"/>
            <a:r>
              <a:rPr lang="en-US" dirty="0" smtClean="0"/>
              <a:t>Kinds of taxes </a:t>
            </a:r>
          </a:p>
          <a:p>
            <a:r>
              <a:rPr lang="en-US" dirty="0" smtClean="0"/>
              <a:t>Economical and social functions of taxes </a:t>
            </a:r>
            <a:endParaRPr lang="th-TH" dirty="0" smtClean="0"/>
          </a:p>
          <a:p>
            <a:endParaRPr lang="th-TH" dirty="0"/>
          </a:p>
        </p:txBody>
      </p:sp>
      <p:sp>
        <p:nvSpPr>
          <p:cNvPr id="2" name="Title 1"/>
          <p:cNvSpPr>
            <a:spLocks noGrp="1"/>
          </p:cNvSpPr>
          <p:nvPr>
            <p:ph type="ctrTitle"/>
          </p:nvPr>
        </p:nvSpPr>
        <p:spPr/>
        <p:txBody>
          <a:bodyPr/>
          <a:lstStyle/>
          <a:p>
            <a:r>
              <a:rPr smtClean="0"/>
              <a:t>Introduction in taxation </a:t>
            </a:r>
            <a:br>
              <a:rPr smtClean="0"/>
            </a:br>
            <a:endParaRPr lang="th-TH"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9762"/>
          </a:xfrm>
        </p:spPr>
        <p:txBody>
          <a:bodyPr>
            <a:normAutofit fontScale="90000"/>
          </a:bodyPr>
          <a:lstStyle/>
          <a:p>
            <a:pPr algn="ctr"/>
            <a:r>
              <a:rPr lang="en-US" b="1" dirty="0" smtClean="0"/>
              <a:t>Kinds of taxes</a:t>
            </a:r>
            <a:endParaRPr lang="th-TH" dirty="0"/>
          </a:p>
        </p:txBody>
      </p:sp>
      <p:sp>
        <p:nvSpPr>
          <p:cNvPr id="3" name="Content Placeholder 2"/>
          <p:cNvSpPr>
            <a:spLocks noGrp="1"/>
          </p:cNvSpPr>
          <p:nvPr>
            <p:ph sz="quarter" idx="1"/>
          </p:nvPr>
        </p:nvSpPr>
        <p:spPr>
          <a:xfrm>
            <a:off x="914400" y="914400"/>
            <a:ext cx="7772400" cy="5715000"/>
          </a:xfrm>
        </p:spPr>
        <p:txBody>
          <a:bodyPr>
            <a:normAutofit fontScale="55000" lnSpcReduction="20000"/>
          </a:bodyPr>
          <a:lstStyle/>
          <a:p>
            <a:r>
              <a:rPr lang="en-US" b="1" dirty="0" smtClean="0"/>
              <a:t>Taxes on goods and services</a:t>
            </a:r>
          </a:p>
          <a:p>
            <a:pPr>
              <a:buNone/>
            </a:pPr>
            <a:r>
              <a:rPr lang="en-US" b="1" dirty="0" smtClean="0"/>
              <a:t>Value </a:t>
            </a:r>
            <a:r>
              <a:rPr lang="en-US" b="1" dirty="0" smtClean="0"/>
              <a:t>added tax (Goods and Services Tax)</a:t>
            </a:r>
          </a:p>
          <a:p>
            <a:r>
              <a:rPr lang="en-US" dirty="0" smtClean="0"/>
              <a:t>A </a:t>
            </a:r>
            <a:r>
              <a:rPr lang="en-US" dirty="0" smtClean="0"/>
              <a:t>value added tax (VAT), also known as Goods and Services Tax (G.S.T), Single Business Tax, or Turnover Tax in some countries, applies the equivalent of a sales tax to every operation that creates value. To give an example, sheet steel is imported by a machine manufacturer. That manufacturer will pay the VAT on the purchase price, remitting that amount to the government. The manufacturer will then transform the steel into a machine, selling the machine for a higher price to a wholesale distributor. The manufacturer will collect the VAT on the higher price, but will remit to the government only the excess related to the "value added" (the price over the cost of the sheet steel). The wholesale distributor will then continue the process, charging the retail distributor the VAT on the entire price to the retailer, but remitting only the amount related to the distribution mark-up to the government. The last VAT amount is paid by the eventual retail customer who cannot recover any of the previously paid VAT. For a VAT and sales tax of identical rates, the total tax paid is the same, but it is paid at differing points in the process.</a:t>
            </a:r>
          </a:p>
          <a:p>
            <a:pPr>
              <a:buNone/>
            </a:pPr>
            <a:r>
              <a:rPr lang="en-US" b="1" dirty="0" smtClean="0"/>
              <a:t>Sales </a:t>
            </a:r>
            <a:r>
              <a:rPr lang="en-US" b="1" dirty="0" smtClean="0"/>
              <a:t>taxes</a:t>
            </a:r>
          </a:p>
          <a:p>
            <a:r>
              <a:rPr lang="en-US" dirty="0" smtClean="0"/>
              <a:t>Sales </a:t>
            </a:r>
            <a:r>
              <a:rPr lang="en-US" dirty="0" smtClean="0"/>
              <a:t>taxes are levied when a commodity is sold to its final consumer. Retail organizations contend that such taxes discourage retail sales. The question of whether they are generally progressive or regressive is a subject of much current debate. People with higher incomes spend a lower proportion of them, so a flat-rate sales tax will tend to be regressive. It is therefore common to exempt food, utilities and other necessities from sales taxes, since poor people spend a higher proportion of their incomes on these commodities, so such exemptions make the tax more progressive. This is the classic "You pay for what you spend" tax, as only those who spend money on non-exempt (i.e. luxury) items pay the tax.</a:t>
            </a:r>
          </a:p>
          <a:p>
            <a:pPr>
              <a:buNone/>
            </a:pPr>
            <a:r>
              <a:rPr lang="en-US" b="1" dirty="0" smtClean="0"/>
              <a:t>Excises</a:t>
            </a:r>
            <a:endParaRPr lang="en-US" b="1" dirty="0" smtClean="0"/>
          </a:p>
          <a:p>
            <a:r>
              <a:rPr lang="en-US" dirty="0" smtClean="0"/>
              <a:t>Excises </a:t>
            </a:r>
            <a:r>
              <a:rPr lang="en-US" dirty="0" smtClean="0"/>
              <a:t>(or exemptions from them) are also used to modify consumption patterns (</a:t>
            </a:r>
            <a:r>
              <a:rPr lang="en-US" dirty="0" smtClean="0">
                <a:hlinkClick r:id="rId2" action="ppaction://hlinkfile" tooltip="Social engineering (political science)"/>
              </a:rPr>
              <a:t>social engineering</a:t>
            </a:r>
            <a:r>
              <a:rPr lang="en-US" dirty="0" smtClean="0"/>
              <a:t>). For example, a high excise is used to discourage </a:t>
            </a:r>
            <a:r>
              <a:rPr lang="en-US" dirty="0" smtClean="0">
                <a:hlinkClick r:id="rId3" action="ppaction://hlinkfile" tooltip="Alcoholic beverage"/>
              </a:rPr>
              <a:t>alcohol</a:t>
            </a:r>
            <a:r>
              <a:rPr lang="en-US" dirty="0" smtClean="0"/>
              <a:t> consumption, relative to other goods. This may be combined with hypothecation if the proceeds are then used to pay for the costs of treating illness caused by alcohol abuse. Similar taxes may exist on </a:t>
            </a:r>
            <a:r>
              <a:rPr lang="en-US" dirty="0" smtClean="0">
                <a:hlinkClick r:id="rId4" action="ppaction://hlinkfile" tooltip="Tobacco"/>
              </a:rPr>
              <a:t>tobacco</a:t>
            </a:r>
            <a:r>
              <a:rPr lang="en-US" dirty="0" smtClean="0"/>
              <a:t>, </a:t>
            </a:r>
            <a:r>
              <a:rPr lang="en-US" dirty="0" smtClean="0">
                <a:hlinkClick r:id="rId5" action="ppaction://hlinkfile" tooltip="Pornography"/>
              </a:rPr>
              <a:t>pornography</a:t>
            </a:r>
            <a:r>
              <a:rPr lang="en-US" dirty="0" smtClean="0"/>
              <a:t>, etc., and they may be collectively referred to as "</a:t>
            </a:r>
            <a:r>
              <a:rPr lang="en-US" dirty="0" smtClean="0">
                <a:hlinkClick r:id="rId6" action="ppaction://hlinkfile" tooltip="Sin tax"/>
              </a:rPr>
              <a:t>sin </a:t>
            </a:r>
            <a:r>
              <a:rPr lang="en-US" dirty="0" smtClean="0">
                <a:hlinkClick r:id="rId6" action="ppaction://hlinkfile" tooltip="Sin tax"/>
              </a:rPr>
              <a:t>taxes</a:t>
            </a:r>
            <a:r>
              <a:rPr lang="en-US" dirty="0" smtClean="0"/>
              <a:t>“.</a:t>
            </a:r>
            <a:endParaRPr lang="en-US" dirty="0" smtClean="0"/>
          </a:p>
          <a:p>
            <a:endParaRPr lang="th-TH"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History of Taxes in Thailand </a:t>
            </a:r>
            <a:endParaRPr lang="th-TH" dirty="0"/>
          </a:p>
        </p:txBody>
      </p:sp>
      <p:sp>
        <p:nvSpPr>
          <p:cNvPr id="3" name="Content Placeholder 2"/>
          <p:cNvSpPr>
            <a:spLocks noGrp="1"/>
          </p:cNvSpPr>
          <p:nvPr>
            <p:ph sz="quarter" idx="1"/>
          </p:nvPr>
        </p:nvSpPr>
        <p:spPr/>
        <p:txBody>
          <a:bodyPr>
            <a:normAutofit fontScale="70000" lnSpcReduction="20000"/>
          </a:bodyPr>
          <a:lstStyle/>
          <a:p>
            <a:r>
              <a:rPr lang="en-US" dirty="0" smtClean="0"/>
              <a:t>The management of national revenue goes back to the 15th century to the establishment of the Royal Treasury Department in 1448. It was one of the four principal government agencies decreed by King </a:t>
            </a:r>
            <a:r>
              <a:rPr lang="en-US" dirty="0" err="1" smtClean="0"/>
              <a:t>Boromtrilokanat</a:t>
            </a:r>
            <a:r>
              <a:rPr lang="en-US" dirty="0" smtClean="0"/>
              <a:t> of </a:t>
            </a:r>
            <a:r>
              <a:rPr lang="en-US" dirty="0" err="1" smtClean="0"/>
              <a:t>Ayuthya</a:t>
            </a:r>
            <a:r>
              <a:rPr lang="en-US" dirty="0" smtClean="0"/>
              <a:t> Era, to collect various forms of taxes and import duties, to deal in trade with foreign merchants, and to operate the Crown's warehouse business and merchant fleet. However, revenue and tax collection had not been efficient until the early Bangkok period at the turn of the 19th century. During the reign of King Rama III (1824-1851), revenue collection was so low that tax concessionaire system was adopted. Leading businessmen, who offered the highest bids, were appointed tax collectors for certain types of business which the royal government maintained monopolies. </a:t>
            </a:r>
          </a:p>
          <a:p>
            <a:r>
              <a:rPr lang="en-US" dirty="0" smtClean="0"/>
              <a:t>During the reign of King Rama IV (1853-1868), Thailand signed the Bowring Treaty with England in 1855, and opened its door wider to the international trading community. However, the Thai government had to concede the Crowns monopolies on certain commodities as well as the fixing of customs duty rate at no more than three percent. The country was at a disadvantage, but international trade grew. Foreign merchants, trading Mexican silver dollar for Thai currency to buy domestic goods, exhausted the money supply in circulation. As a result, the first Royal Mint was set up in 1860 to increase money in circulation.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381000"/>
            <a:ext cx="8305800" cy="6172200"/>
          </a:xfrm>
        </p:spPr>
        <p:txBody>
          <a:bodyPr>
            <a:normAutofit fontScale="85000" lnSpcReduction="20000"/>
          </a:bodyPr>
          <a:lstStyle/>
          <a:p>
            <a:r>
              <a:rPr lang="en-US" dirty="0" smtClean="0"/>
              <a:t>King Rama V ascended the throne in 1868 to find the national finance in deteriorating state, </a:t>
            </a:r>
            <a:r>
              <a:rPr lang="en-US" dirty="0" err="1" smtClean="0"/>
              <a:t>withcritical</a:t>
            </a:r>
            <a:r>
              <a:rPr lang="en-US" dirty="0" smtClean="0"/>
              <a:t> shortfall in revenue collection on all fronts, particularly the concession dues from Chinese concessionaires. Tax collection agencies, at that time, were undertaken by diverse departments, members of the royalties or high ranking officials. The collectors were </a:t>
            </a:r>
            <a:r>
              <a:rPr lang="en-US" dirty="0" err="1" smtClean="0"/>
              <a:t>laxed</a:t>
            </a:r>
            <a:r>
              <a:rPr lang="en-US" dirty="0" smtClean="0"/>
              <a:t> in delivering revenues to the Royal Treasury with virtually no system of accountable book-keeping. The king then proclaimed a decree in 1873 establishing the Royal Treasury as the central agency for revenue collection. </a:t>
            </a:r>
            <a:endParaRPr lang="en-US" dirty="0" smtClean="0"/>
          </a:p>
          <a:p>
            <a:r>
              <a:rPr lang="en-US" dirty="0" smtClean="0"/>
              <a:t>The </a:t>
            </a:r>
            <a:r>
              <a:rPr lang="en-US" dirty="0" smtClean="0"/>
              <a:t>Royal Treasury office was located in the Grand Palace. Treasury officials were appointed. Their main tasks were to press for the delivery of the royal revenues collected by the various agencies concerned. Then, two years later in 1875,H.M. King </a:t>
            </a:r>
            <a:r>
              <a:rPr lang="en-US" dirty="0" err="1" smtClean="0"/>
              <a:t>Chulalongkorn</a:t>
            </a:r>
            <a:r>
              <a:rPr lang="en-US" dirty="0" smtClean="0"/>
              <a:t> (King Rama V of the present </a:t>
            </a:r>
            <a:r>
              <a:rPr lang="en-US" dirty="0" err="1" smtClean="0"/>
              <a:t>Chakri</a:t>
            </a:r>
            <a:r>
              <a:rPr lang="en-US" dirty="0" smtClean="0"/>
              <a:t> Dynasty) promulgated the Royal Treasury Act that institutionalized national revenue management and put it under the jurisdiction of one agency, the Royal Treasury Department. The Act instituted the official system for disbursement of the treasury fund, for auditing, for levying and collection of various categories of </a:t>
            </a:r>
            <a:r>
              <a:rPr lang="en-US" dirty="0" err="1" smtClean="0"/>
              <a:t>taxes,and</a:t>
            </a:r>
            <a:r>
              <a:rPr lang="en-US" dirty="0" smtClean="0"/>
              <a:t> for duties and liens under the responsibilities of the Royal Treasury. It also laid down the responsibilities, for administer ranks of civil servants and the legal duties for tax and customs officers in the collection of revenues. </a:t>
            </a:r>
          </a:p>
          <a:p>
            <a:pPr>
              <a:buNone/>
            </a:pPr>
            <a:endParaRPr lang="th-TH"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62000" y="838200"/>
            <a:ext cx="7772400" cy="4572000"/>
          </a:xfrm>
        </p:spPr>
        <p:txBody>
          <a:bodyPr>
            <a:normAutofit fontScale="92500"/>
          </a:bodyPr>
          <a:lstStyle/>
          <a:p>
            <a:r>
              <a:rPr lang="en-US" dirty="0" smtClean="0"/>
              <a:t>By virtue of the Royal Treasury Act, which was proclaimed on April 14, 1875, the Royal Treasury came into official existence as the government agency to administer the national finance in the collection of revenues, the management of the Crown Property and disbursement of royal fund. By evolution, the Royal Treasury had undergone developments in stages. Following the transition of the form of government from Absolute Monarchy to Constitutional Monarchy in 1932, the Ministry of Finance finally came into its own in 1933 by the Civil Service Reform Act of 1933. The Royal Treasury Ministry was then changed to the Ministry of Finance which now consists of 10 departments and 14 state enterprises</a:t>
            </a:r>
            <a:endParaRPr lang="th-TH" dirty="0" smtClean="0"/>
          </a:p>
          <a:p>
            <a:endParaRPr lang="th-TH"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it taxes???</a:t>
            </a:r>
            <a:endParaRPr lang="th-TH" dirty="0"/>
          </a:p>
        </p:txBody>
      </p:sp>
      <p:sp>
        <p:nvSpPr>
          <p:cNvPr id="3" name="Content Placeholder 2"/>
          <p:cNvSpPr>
            <a:spLocks noGrp="1"/>
          </p:cNvSpPr>
          <p:nvPr>
            <p:ph sz="quarter" idx="1"/>
          </p:nvPr>
        </p:nvSpPr>
        <p:spPr/>
        <p:txBody>
          <a:bodyPr>
            <a:normAutofit fontScale="92500"/>
          </a:bodyPr>
          <a:lstStyle/>
          <a:p>
            <a:r>
              <a:rPr lang="en-US" dirty="0" smtClean="0"/>
              <a:t>A </a:t>
            </a:r>
            <a:r>
              <a:rPr lang="en-US" b="1" dirty="0" smtClean="0"/>
              <a:t>tax</a:t>
            </a:r>
            <a:r>
              <a:rPr lang="en-US" dirty="0" smtClean="0"/>
              <a:t> (from the Latin </a:t>
            </a:r>
            <a:r>
              <a:rPr lang="en-US" i="1" dirty="0" err="1" smtClean="0">
                <a:hlinkClick r:id="rId2" action="ppaction://hlinkfile" tooltip="wikt:en:taxo"/>
              </a:rPr>
              <a:t>taxo</a:t>
            </a:r>
            <a:r>
              <a:rPr lang="en-US" dirty="0" smtClean="0"/>
              <a:t>; "I estimate") is a financial charge or other levy imposed upon a taxpayer (an individual or </a:t>
            </a:r>
            <a:r>
              <a:rPr lang="en-US" dirty="0" smtClean="0"/>
              <a:t>legal entity) </a:t>
            </a:r>
            <a:r>
              <a:rPr lang="en-US" dirty="0" smtClean="0"/>
              <a:t>by a </a:t>
            </a:r>
            <a:r>
              <a:rPr lang="en-US" dirty="0" smtClean="0"/>
              <a:t>state </a:t>
            </a:r>
            <a:r>
              <a:rPr lang="en-US" dirty="0" smtClean="0"/>
              <a:t>or the functional equivalent of a state such that failure to pay is punishable by law. </a:t>
            </a:r>
            <a:endParaRPr lang="en-US" dirty="0" smtClean="0"/>
          </a:p>
          <a:p>
            <a:r>
              <a:rPr lang="en-US" dirty="0" smtClean="0"/>
              <a:t>According </a:t>
            </a:r>
            <a:r>
              <a:rPr lang="en-US" dirty="0" smtClean="0"/>
              <a:t>to </a:t>
            </a:r>
            <a:r>
              <a:rPr lang="en-US" dirty="0" smtClean="0">
                <a:hlinkClick r:id="rId3" action="ppaction://hlinkfile" tooltip="Black's Law Dictionary"/>
              </a:rPr>
              <a:t>Black's Law Dictionary</a:t>
            </a:r>
            <a:r>
              <a:rPr lang="en-US" dirty="0" smtClean="0"/>
              <a:t>, a tax is a "pecuniary burden laid upon individuals or property owners to support the government [...] a payment exacted by legislative authority." It "is not a voluntary payment or donation, but an enforced contribution, exacted pursuant to legislative authority" and is "any contribution imposed by government [...] whether under the name of toll, tribute, </a:t>
            </a:r>
            <a:r>
              <a:rPr lang="en-US" dirty="0" err="1" smtClean="0"/>
              <a:t>tallage</a:t>
            </a:r>
            <a:r>
              <a:rPr lang="en-US" dirty="0" smtClean="0"/>
              <a:t>, </a:t>
            </a:r>
            <a:r>
              <a:rPr lang="en-US" dirty="0" err="1" smtClean="0"/>
              <a:t>gabel</a:t>
            </a:r>
            <a:r>
              <a:rPr lang="en-US" dirty="0" smtClean="0"/>
              <a:t>, impost, duty, custom, excise, subsidy, aid, supply, or other name</a:t>
            </a:r>
            <a:r>
              <a:rPr lang="en-US" dirty="0" smtClean="0"/>
              <a:t>."</a:t>
            </a:r>
            <a:endParaRPr lang="en-US" dirty="0" smtClean="0"/>
          </a:p>
          <a:p>
            <a:endParaRPr lang="th-TH"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lstStyle/>
          <a:p>
            <a:r>
              <a:rPr lang="en-US" dirty="0" smtClean="0"/>
              <a:t>What for???</a:t>
            </a:r>
            <a:endParaRPr lang="th-TH" dirty="0"/>
          </a:p>
        </p:txBody>
      </p:sp>
      <p:sp>
        <p:nvSpPr>
          <p:cNvPr id="3" name="Content Placeholder 2"/>
          <p:cNvSpPr>
            <a:spLocks noGrp="1"/>
          </p:cNvSpPr>
          <p:nvPr>
            <p:ph sz="quarter" idx="1"/>
          </p:nvPr>
        </p:nvSpPr>
        <p:spPr>
          <a:xfrm>
            <a:off x="914400" y="1219200"/>
            <a:ext cx="7772400" cy="5334000"/>
          </a:xfrm>
        </p:spPr>
        <p:txBody>
          <a:bodyPr>
            <a:normAutofit fontScale="77500" lnSpcReduction="20000"/>
          </a:bodyPr>
          <a:lstStyle/>
          <a:p>
            <a:r>
              <a:rPr lang="en-US" dirty="0" smtClean="0"/>
              <a:t>Money provided by taxation has been used by states and their functional equivalents throughout history to carry out many functions. </a:t>
            </a:r>
            <a:endParaRPr lang="en-US" dirty="0" smtClean="0"/>
          </a:p>
          <a:p>
            <a:r>
              <a:rPr lang="en-US" dirty="0" smtClean="0"/>
              <a:t>Some </a:t>
            </a:r>
            <a:r>
              <a:rPr lang="en-US" dirty="0" smtClean="0"/>
              <a:t>of these include expenditures on war, the enforcement of </a:t>
            </a:r>
            <a:r>
              <a:rPr lang="en-US" dirty="0" smtClean="0"/>
              <a:t> law and public order, </a:t>
            </a:r>
            <a:r>
              <a:rPr lang="en-US" dirty="0" smtClean="0"/>
              <a:t>protection of </a:t>
            </a:r>
            <a:r>
              <a:rPr lang="en-US" dirty="0" smtClean="0"/>
              <a:t> property, </a:t>
            </a:r>
            <a:r>
              <a:rPr lang="en-US" dirty="0" smtClean="0"/>
              <a:t>economic infrastructure </a:t>
            </a:r>
            <a:r>
              <a:rPr lang="en-US" dirty="0" smtClean="0"/>
              <a:t>(roads, bridges, </a:t>
            </a:r>
            <a:r>
              <a:rPr lang="en-US" dirty="0" smtClean="0"/>
              <a:t>enforcement of contracts, etc.), </a:t>
            </a:r>
            <a:r>
              <a:rPr lang="en-US" dirty="0" smtClean="0"/>
              <a:t>public works, </a:t>
            </a:r>
            <a:r>
              <a:rPr lang="en-US" dirty="0" smtClean="0"/>
              <a:t>subsidies, and the operation of government itself. Governments also use taxes to fund </a:t>
            </a:r>
            <a:r>
              <a:rPr lang="en-US" dirty="0" smtClean="0"/>
              <a:t>welfare </a:t>
            </a:r>
            <a:r>
              <a:rPr lang="en-US" dirty="0" smtClean="0"/>
              <a:t>and </a:t>
            </a:r>
            <a:r>
              <a:rPr lang="en-US" dirty="0" smtClean="0"/>
              <a:t>public services. </a:t>
            </a:r>
            <a:r>
              <a:rPr lang="en-US" dirty="0" smtClean="0"/>
              <a:t>A portion of taxes also go to pay off the state's debt and the interest this debt accumulates. These services can include </a:t>
            </a:r>
            <a:r>
              <a:rPr lang="en-US" dirty="0" smtClean="0"/>
              <a:t>education, health care, pensions </a:t>
            </a:r>
            <a:r>
              <a:rPr lang="en-US" dirty="0" smtClean="0"/>
              <a:t>for the elderly, </a:t>
            </a:r>
            <a:r>
              <a:rPr lang="en-US" dirty="0" smtClean="0"/>
              <a:t> unemployment benefits and public transportation.</a:t>
            </a:r>
            <a:endParaRPr lang="en-US" dirty="0" smtClean="0"/>
          </a:p>
          <a:p>
            <a:r>
              <a:rPr lang="en-US" dirty="0" smtClean="0"/>
              <a:t>Governments use different kinds of taxes and vary the tax rates. This is done to distribute the tax burden among individuals or classes of the population involved in taxable activities, such </a:t>
            </a:r>
            <a:r>
              <a:rPr lang="en-US" dirty="0" smtClean="0"/>
              <a:t>as business, </a:t>
            </a:r>
            <a:r>
              <a:rPr lang="en-US" dirty="0" smtClean="0"/>
              <a:t>or to redistribute resources between individuals or classes in the population. Historically, </a:t>
            </a:r>
            <a:r>
              <a:rPr lang="en-US" dirty="0" smtClean="0"/>
              <a:t>the nobility </a:t>
            </a:r>
            <a:r>
              <a:rPr lang="en-US" dirty="0" smtClean="0"/>
              <a:t>were supported by taxes on the poor; modern </a:t>
            </a:r>
            <a:r>
              <a:rPr lang="en-US" dirty="0" smtClean="0"/>
              <a:t>social security systems </a:t>
            </a:r>
            <a:r>
              <a:rPr lang="en-US" dirty="0" smtClean="0"/>
              <a:t>are intended to support the poor, the disabled, or the retired by taxes on those who are still working. In addition, taxes are applied to fund foreign aid and military ventures, to influence the </a:t>
            </a:r>
            <a:r>
              <a:rPr lang="en-US" dirty="0" smtClean="0"/>
              <a:t>macroeconomic performance </a:t>
            </a:r>
            <a:r>
              <a:rPr lang="en-US" dirty="0" smtClean="0"/>
              <a:t>of the economy (the government's strategy for doing this is called its </a:t>
            </a:r>
            <a:r>
              <a:rPr lang="en-US" dirty="0" smtClean="0"/>
              <a:t>fiscal policy), </a:t>
            </a:r>
            <a:r>
              <a:rPr lang="en-US" dirty="0" smtClean="0"/>
              <a:t>or to modify patterns of consumption or employment within an economy, by making some classes of transaction more or less attractive.</a:t>
            </a:r>
          </a:p>
          <a:p>
            <a:endParaRPr lang="th-TH"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Structure of tax</a:t>
            </a:r>
            <a:endParaRPr lang="th-TH" dirty="0"/>
          </a:p>
        </p:txBody>
      </p:sp>
      <p:graphicFrame>
        <p:nvGraphicFramePr>
          <p:cNvPr id="4" name="Content Placeholder 3"/>
          <p:cNvGraphicFramePr>
            <a:graphicFrameLocks noGrp="1"/>
          </p:cNvGraphicFramePr>
          <p:nvPr>
            <p:ph sz="quarter" idx="1"/>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7772400" cy="1143000"/>
          </a:xfrm>
        </p:spPr>
        <p:txBody>
          <a:bodyPr>
            <a:normAutofit fontScale="90000"/>
          </a:bodyPr>
          <a:lstStyle/>
          <a:p>
            <a:pPr algn="ctr"/>
            <a:r>
              <a:rPr lang="en-US" b="1" dirty="0" smtClean="0"/>
              <a:t>Proportional, progressive, regressive, and lump-sum</a:t>
            </a:r>
            <a:br>
              <a:rPr lang="en-US" b="1" dirty="0" smtClean="0"/>
            </a:br>
            <a:endParaRPr lang="th-TH" dirty="0"/>
          </a:p>
        </p:txBody>
      </p:sp>
      <p:sp>
        <p:nvSpPr>
          <p:cNvPr id="3" name="Content Placeholder 2"/>
          <p:cNvSpPr>
            <a:spLocks noGrp="1"/>
          </p:cNvSpPr>
          <p:nvPr>
            <p:ph sz="quarter" idx="1"/>
          </p:nvPr>
        </p:nvSpPr>
        <p:spPr>
          <a:xfrm>
            <a:off x="914400" y="1447800"/>
            <a:ext cx="7772400" cy="5029200"/>
          </a:xfrm>
        </p:spPr>
        <p:txBody>
          <a:bodyPr>
            <a:normAutofit fontScale="77500" lnSpcReduction="20000"/>
          </a:bodyPr>
          <a:lstStyle/>
          <a:p>
            <a:r>
              <a:rPr lang="en-US" dirty="0" smtClean="0"/>
              <a:t>An </a:t>
            </a:r>
            <a:r>
              <a:rPr lang="en-US" dirty="0" smtClean="0"/>
              <a:t>important feature of tax systems is the percentage of the tax burden as it relates to income or consumption. The terms progressive, regressive, and proportional are used to describe the way the rate progresses from low to high, from high to low, or proportionally. The terms describe a distribution effect, which can be applied to any type of tax system (income or consumption) that meets the definition.</a:t>
            </a:r>
          </a:p>
          <a:p>
            <a:r>
              <a:rPr lang="en-US" dirty="0" smtClean="0"/>
              <a:t>A </a:t>
            </a:r>
            <a:r>
              <a:rPr lang="en-US" dirty="0" smtClean="0">
                <a:hlinkClick r:id="rId2" action="ppaction://hlinkfile" tooltip="Progressive tax"/>
              </a:rPr>
              <a:t>progressive tax</a:t>
            </a:r>
            <a:r>
              <a:rPr lang="en-US" dirty="0" smtClean="0"/>
              <a:t> is a tax imposed so that the </a:t>
            </a:r>
            <a:r>
              <a:rPr lang="en-US" dirty="0" smtClean="0">
                <a:hlinkClick r:id="rId3" action="ppaction://hlinkfile" tooltip="Effective tax rate"/>
              </a:rPr>
              <a:t>effective tax rate</a:t>
            </a:r>
            <a:r>
              <a:rPr lang="en-US" dirty="0" smtClean="0"/>
              <a:t> increases as the amount to which the rate is applied increases.</a:t>
            </a:r>
          </a:p>
          <a:p>
            <a:r>
              <a:rPr lang="en-US" dirty="0" smtClean="0"/>
              <a:t>The opposite of a progressive tax is a </a:t>
            </a:r>
            <a:r>
              <a:rPr lang="en-US" dirty="0" smtClean="0">
                <a:hlinkClick r:id="rId4" action="ppaction://hlinkfile" tooltip="Regressive tax"/>
              </a:rPr>
              <a:t>regressive tax</a:t>
            </a:r>
            <a:r>
              <a:rPr lang="en-US" dirty="0" smtClean="0"/>
              <a:t>, where the effective tax rate decreases as the amount to which the rate is applied increases. This effect is commonly produced where means testing is used to withdraw tax allowances or state benefits.</a:t>
            </a:r>
          </a:p>
          <a:p>
            <a:r>
              <a:rPr lang="en-US" dirty="0" smtClean="0"/>
              <a:t>In between is a </a:t>
            </a:r>
            <a:r>
              <a:rPr lang="en-US" dirty="0" smtClean="0">
                <a:hlinkClick r:id="rId5" action="ppaction://hlinkfile" tooltip="Proportional tax"/>
              </a:rPr>
              <a:t>proportional tax</a:t>
            </a:r>
            <a:r>
              <a:rPr lang="en-US" dirty="0" smtClean="0"/>
              <a:t>, where the effective tax rate is fixed, while the amount to which the rate is applied increases.</a:t>
            </a:r>
          </a:p>
          <a:p>
            <a:r>
              <a:rPr lang="en-US" dirty="0" smtClean="0"/>
              <a:t>A lump-sum tax is a tax that is a fixed amount, no matter the change in circumstance of the taxed entity. This in actuality is a regressive tax as those with lower income must use higher percentage of their income than those with higher income and therefore the effect of the tax reduces as a function of income.</a:t>
            </a:r>
          </a:p>
          <a:p>
            <a:pPr>
              <a:buNone/>
            </a:pPr>
            <a:endParaRPr lang="th-TH"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Direct and indirect</a:t>
            </a:r>
            <a:br>
              <a:rPr lang="en-US" b="1" dirty="0" smtClean="0"/>
            </a:br>
            <a:endParaRPr lang="th-TH" dirty="0"/>
          </a:p>
        </p:txBody>
      </p:sp>
      <p:sp>
        <p:nvSpPr>
          <p:cNvPr id="3" name="Content Placeholder 2"/>
          <p:cNvSpPr>
            <a:spLocks noGrp="1"/>
          </p:cNvSpPr>
          <p:nvPr>
            <p:ph sz="quarter" idx="1"/>
          </p:nvPr>
        </p:nvSpPr>
        <p:spPr/>
        <p:txBody>
          <a:bodyPr>
            <a:normAutofit fontScale="85000" lnSpcReduction="10000"/>
          </a:bodyPr>
          <a:lstStyle/>
          <a:p>
            <a:r>
              <a:rPr lang="en-US" dirty="0" smtClean="0"/>
              <a:t>Taxes </a:t>
            </a:r>
            <a:r>
              <a:rPr lang="en-US" dirty="0" smtClean="0"/>
              <a:t>are sometimes referred to as "direct taxes" or "indirect taxes". </a:t>
            </a:r>
            <a:endParaRPr lang="en-US" dirty="0" smtClean="0"/>
          </a:p>
          <a:p>
            <a:r>
              <a:rPr lang="en-US" dirty="0" smtClean="0"/>
              <a:t>The </a:t>
            </a:r>
            <a:r>
              <a:rPr lang="en-US" dirty="0" smtClean="0"/>
              <a:t>meaning of these terms can vary in different contexts, which can sometimes lead to confusion. An economic definition, by Atkinson, states that "...direct taxes may be adjusted to the individual characteristics of the taxpayer, whereas indirect taxes are levied on transactions irrespective of the circumstances of buyer or </a:t>
            </a:r>
            <a:r>
              <a:rPr lang="en-US" dirty="0" smtClean="0"/>
              <a:t>seller. </a:t>
            </a:r>
          </a:p>
          <a:p>
            <a:r>
              <a:rPr lang="en-US" dirty="0" smtClean="0"/>
              <a:t>According </a:t>
            </a:r>
            <a:r>
              <a:rPr lang="en-US" dirty="0" smtClean="0"/>
              <a:t>to this definition, for example, income tax is "direct", and sales tax is "indirect". In law, the terms may have different meanings. In U.S. constitutional law, for instance, direct taxes refer to </a:t>
            </a:r>
            <a:r>
              <a:rPr lang="en-US" dirty="0" smtClean="0">
                <a:hlinkClick r:id="rId2" action="ppaction://hlinkfile" tooltip="Poll tax"/>
              </a:rPr>
              <a:t>poll taxes</a:t>
            </a:r>
            <a:r>
              <a:rPr lang="en-US" dirty="0" smtClean="0"/>
              <a:t> and </a:t>
            </a:r>
            <a:r>
              <a:rPr lang="en-US" dirty="0" smtClean="0">
                <a:hlinkClick r:id="rId3" action="ppaction://hlinkfile" tooltip="Property tax"/>
              </a:rPr>
              <a:t>property taxes</a:t>
            </a:r>
            <a:r>
              <a:rPr lang="en-US" dirty="0" smtClean="0"/>
              <a:t>, which are based on simple existence or ownership. Indirect taxes are imposed on events, rights, privileges, and activities</a:t>
            </a:r>
            <a:r>
              <a:rPr lang="en-US" dirty="0" smtClean="0"/>
              <a:t>. </a:t>
            </a:r>
          </a:p>
          <a:p>
            <a:r>
              <a:rPr lang="en-US" dirty="0" smtClean="0"/>
              <a:t>Thus</a:t>
            </a:r>
            <a:r>
              <a:rPr lang="en-US" dirty="0" smtClean="0"/>
              <a:t>, a tax on the sale of property would be considered an indirect tax, whereas the tax on simply owning the property itself would be a direct tax.</a:t>
            </a:r>
          </a:p>
          <a:p>
            <a:endParaRPr lang="th-TH"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lstStyle/>
          <a:p>
            <a:pPr algn="ctr"/>
            <a:r>
              <a:rPr lang="en-US" b="1" dirty="0" smtClean="0"/>
              <a:t>Kinds of taxes</a:t>
            </a:r>
            <a:endParaRPr lang="th-TH" dirty="0"/>
          </a:p>
        </p:txBody>
      </p:sp>
      <p:sp>
        <p:nvSpPr>
          <p:cNvPr id="3" name="Content Placeholder 2"/>
          <p:cNvSpPr>
            <a:spLocks noGrp="1"/>
          </p:cNvSpPr>
          <p:nvPr>
            <p:ph sz="quarter" idx="1"/>
          </p:nvPr>
        </p:nvSpPr>
        <p:spPr>
          <a:xfrm>
            <a:off x="914400" y="1066800"/>
            <a:ext cx="7772400" cy="4953000"/>
          </a:xfrm>
        </p:spPr>
        <p:txBody>
          <a:bodyPr>
            <a:normAutofit fontScale="55000" lnSpcReduction="20000"/>
          </a:bodyPr>
          <a:lstStyle/>
          <a:p>
            <a:r>
              <a:rPr lang="en-US" b="1" dirty="0" smtClean="0"/>
              <a:t>Taxes on income</a:t>
            </a:r>
          </a:p>
          <a:p>
            <a:r>
              <a:rPr lang="en-US" b="1" dirty="0" smtClean="0"/>
              <a:t>M</a:t>
            </a:r>
            <a:r>
              <a:rPr lang="en-US" dirty="0" smtClean="0"/>
              <a:t>any </a:t>
            </a:r>
            <a:r>
              <a:rPr lang="en-US" dirty="0" smtClean="0"/>
              <a:t>jurisdictions tax the income of individuals and business entities, including corporations. Generally the tax is imposed on net profits from business, net gains, and other income. Computation of income subject to tax may be determined under accounting principles used in the jurisdiction, which may be modified or replaced by </a:t>
            </a:r>
            <a:r>
              <a:rPr lang="en-US" dirty="0" smtClean="0">
                <a:hlinkClick r:id="rId2" action="ppaction://hlinkfile" tooltip="Tax law"/>
              </a:rPr>
              <a:t>tax law</a:t>
            </a:r>
            <a:r>
              <a:rPr lang="en-US" dirty="0" smtClean="0"/>
              <a:t> principles in the jurisdiction. The incidence of taxation varies by system, and some systems may be viewed as </a:t>
            </a:r>
            <a:r>
              <a:rPr lang="en-US" dirty="0" smtClean="0">
                <a:hlinkClick r:id="rId3" action="ppaction://hlinkfile" tooltip="Progressive tax"/>
              </a:rPr>
              <a:t>progressive</a:t>
            </a:r>
            <a:r>
              <a:rPr lang="en-US" dirty="0" smtClean="0"/>
              <a:t> or </a:t>
            </a:r>
            <a:r>
              <a:rPr lang="en-US" dirty="0" smtClean="0">
                <a:hlinkClick r:id="rId4" action="ppaction://hlinkfile" tooltip="Regressive tax"/>
              </a:rPr>
              <a:t>regressive</a:t>
            </a:r>
            <a:r>
              <a:rPr lang="en-US" dirty="0" smtClean="0"/>
              <a:t>. Rates of tax may vary or be constant (flat) by income level. Many systems allow individuals certain personal allowances and other </a:t>
            </a:r>
            <a:r>
              <a:rPr lang="en-US" dirty="0" err="1" smtClean="0"/>
              <a:t>nonbusiness</a:t>
            </a:r>
            <a:r>
              <a:rPr lang="en-US" dirty="0" smtClean="0"/>
              <a:t> reductions to taxable income.</a:t>
            </a:r>
          </a:p>
          <a:p>
            <a:r>
              <a:rPr lang="en-US" dirty="0" smtClean="0"/>
              <a:t>Personal income tax is often collected on a </a:t>
            </a:r>
            <a:r>
              <a:rPr lang="en-US" dirty="0" smtClean="0">
                <a:hlinkClick r:id="rId5" action="ppaction://hlinkfile" tooltip="PAYE"/>
              </a:rPr>
              <a:t>pay-as-you-earn</a:t>
            </a:r>
            <a:r>
              <a:rPr lang="en-US" dirty="0" smtClean="0"/>
              <a:t> basis, with small corrections made soon after the end of the </a:t>
            </a:r>
            <a:r>
              <a:rPr lang="en-US" dirty="0" smtClean="0">
                <a:hlinkClick r:id="rId6" action="ppaction://hlinkfile" tooltip="Tax year"/>
              </a:rPr>
              <a:t>tax year</a:t>
            </a:r>
            <a:r>
              <a:rPr lang="en-US" dirty="0" smtClean="0"/>
              <a:t>. These corrections take one of two forms: payments to the government, for taxpayers who have not paid enough during the tax year; and </a:t>
            </a:r>
            <a:r>
              <a:rPr lang="en-US" dirty="0" smtClean="0">
                <a:hlinkClick r:id="rId7" action="ppaction://hlinkfile" tooltip="Tax refund"/>
              </a:rPr>
              <a:t>tax refunds</a:t>
            </a:r>
            <a:r>
              <a:rPr lang="en-US" dirty="0" smtClean="0"/>
              <a:t> from the government for those who have overpaid. Income tax systems will often have deductions available that lessen the total tax liability by reducing total taxable income. </a:t>
            </a:r>
            <a:endParaRPr lang="en-US" dirty="0" smtClean="0"/>
          </a:p>
          <a:p>
            <a:r>
              <a:rPr lang="en-US" b="1" dirty="0" smtClean="0"/>
              <a:t>Negative </a:t>
            </a:r>
            <a:r>
              <a:rPr lang="en-US" b="1" dirty="0" smtClean="0"/>
              <a:t>income tax</a:t>
            </a:r>
          </a:p>
          <a:p>
            <a:r>
              <a:rPr lang="en-US" dirty="0" smtClean="0"/>
              <a:t>In </a:t>
            </a:r>
            <a:r>
              <a:rPr lang="en-US" dirty="0" smtClean="0">
                <a:hlinkClick r:id="rId8" action="ppaction://hlinkfile" tooltip="Economics"/>
              </a:rPr>
              <a:t>economics</a:t>
            </a:r>
            <a:r>
              <a:rPr lang="en-US" dirty="0" smtClean="0"/>
              <a:t>, a </a:t>
            </a:r>
            <a:r>
              <a:rPr lang="en-US" b="1" dirty="0" smtClean="0"/>
              <a:t>negative income tax</a:t>
            </a:r>
            <a:r>
              <a:rPr lang="en-US" dirty="0" smtClean="0"/>
              <a:t> (abbreviated </a:t>
            </a:r>
            <a:r>
              <a:rPr lang="en-US" b="1" dirty="0" smtClean="0"/>
              <a:t>NIT</a:t>
            </a:r>
            <a:r>
              <a:rPr lang="en-US" dirty="0" smtClean="0"/>
              <a:t>) is a </a:t>
            </a:r>
            <a:r>
              <a:rPr lang="en-US" dirty="0" smtClean="0">
                <a:hlinkClick r:id="rId9" action="ppaction://hlinkfile" tooltip="Progressive income tax"/>
              </a:rPr>
              <a:t>progressive income tax</a:t>
            </a:r>
            <a:r>
              <a:rPr lang="en-US" dirty="0" smtClean="0"/>
              <a:t> system where people earning below a certain amount receive supplemental pay from the government instead of paying taxes to the government.</a:t>
            </a:r>
          </a:p>
          <a:p>
            <a:r>
              <a:rPr lang="en-US" b="1" dirty="0" smtClean="0"/>
              <a:t>Capital </a:t>
            </a:r>
            <a:r>
              <a:rPr lang="en-US" b="1" dirty="0" smtClean="0"/>
              <a:t>gains tax</a:t>
            </a:r>
          </a:p>
          <a:p>
            <a:r>
              <a:rPr lang="en-US" dirty="0" smtClean="0"/>
              <a:t>Most </a:t>
            </a:r>
            <a:r>
              <a:rPr lang="en-US" dirty="0" smtClean="0"/>
              <a:t>jurisdictions imposing an income tax treat </a:t>
            </a:r>
            <a:r>
              <a:rPr lang="en-US" dirty="0" smtClean="0">
                <a:hlinkClick r:id="rId10" action="ppaction://hlinkfile" tooltip="Capital gain"/>
              </a:rPr>
              <a:t>capital gains</a:t>
            </a:r>
            <a:r>
              <a:rPr lang="en-US" dirty="0" smtClean="0"/>
              <a:t> as part of income subject to tax. Capital gain is generally gain on sale of capital assets, </a:t>
            </a:r>
            <a:r>
              <a:rPr lang="en-US" i="1" dirty="0" smtClean="0"/>
              <a:t>i.e.</a:t>
            </a:r>
            <a:r>
              <a:rPr lang="en-US" dirty="0" smtClean="0"/>
              <a:t>, those assets not held for sale in the ordinary course of business. Capital assets include personal assets in many jurisdictions. Some jurisdictions provide preferential rates of tax or only partial taxation for capital gains. Some jurisdictions impose different rates or levels of capital gains taxation based on the length of time the asset was held.</a:t>
            </a:r>
          </a:p>
          <a:p>
            <a:r>
              <a:rPr lang="en-US" b="1" dirty="0" smtClean="0"/>
              <a:t>Corporate </a:t>
            </a:r>
            <a:r>
              <a:rPr lang="en-US" b="1" dirty="0" smtClean="0"/>
              <a:t>tax</a:t>
            </a:r>
          </a:p>
          <a:p>
            <a:r>
              <a:rPr lang="en-US" dirty="0" smtClean="0"/>
              <a:t>Corporate </a:t>
            </a:r>
            <a:r>
              <a:rPr lang="en-US" dirty="0" smtClean="0"/>
              <a:t>tax refers to income, capital, net worth, or other taxes imposed on corporations. Rates of tax and the taxable base for corporations may differ from those for individuals or other taxable persons.</a:t>
            </a:r>
          </a:p>
          <a:p>
            <a:endParaRPr lang="th-TH"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Kinds of taxes</a:t>
            </a:r>
            <a:endParaRPr lang="th-TH" dirty="0"/>
          </a:p>
        </p:txBody>
      </p:sp>
      <p:sp>
        <p:nvSpPr>
          <p:cNvPr id="3" name="Content Placeholder 2"/>
          <p:cNvSpPr>
            <a:spLocks noGrp="1"/>
          </p:cNvSpPr>
          <p:nvPr>
            <p:ph sz="quarter" idx="1"/>
          </p:nvPr>
        </p:nvSpPr>
        <p:spPr/>
        <p:txBody>
          <a:bodyPr>
            <a:normAutofit fontScale="85000" lnSpcReduction="20000"/>
          </a:bodyPr>
          <a:lstStyle/>
          <a:p>
            <a:pPr>
              <a:buNone/>
            </a:pPr>
            <a:r>
              <a:rPr lang="en-US" b="1" dirty="0" smtClean="0"/>
              <a:t>Social security contributions</a:t>
            </a:r>
          </a:p>
          <a:p>
            <a:r>
              <a:rPr lang="en-US" dirty="0" smtClean="0"/>
              <a:t>Many countries provide publicly funded retirement or health care </a:t>
            </a:r>
            <a:r>
              <a:rPr lang="en-US" dirty="0" smtClean="0"/>
              <a:t>systems. </a:t>
            </a:r>
            <a:r>
              <a:rPr lang="en-US" dirty="0" smtClean="0"/>
              <a:t>In connection with these systems, the country typically requires employers and/or employees to make compulsory </a:t>
            </a:r>
            <a:r>
              <a:rPr lang="en-US" dirty="0" smtClean="0"/>
              <a:t>payments.</a:t>
            </a:r>
          </a:p>
          <a:p>
            <a:r>
              <a:rPr lang="en-US" dirty="0" smtClean="0"/>
              <a:t>These </a:t>
            </a:r>
            <a:r>
              <a:rPr lang="en-US" dirty="0" smtClean="0"/>
              <a:t>payments are often computed by reference to wages or earnings from self-employment. Tax rates are generally fixed, but a different rate may be imposed on employers than on employees</a:t>
            </a:r>
            <a:r>
              <a:rPr lang="en-US" dirty="0" smtClean="0"/>
              <a:t>.</a:t>
            </a:r>
            <a:endParaRPr lang="en-US" baseline="30000" dirty="0" smtClean="0"/>
          </a:p>
          <a:p>
            <a:r>
              <a:rPr lang="en-US" dirty="0" smtClean="0"/>
              <a:t>Some </a:t>
            </a:r>
            <a:r>
              <a:rPr lang="en-US" dirty="0" smtClean="0"/>
              <a:t>systems provide an upper limit on earnings subject to the tax. A few systems provide that the tax is payable only on wages above a particular amount. Such upper or lower limits may apply for retirement but not health care components of the tax.</a:t>
            </a:r>
          </a:p>
          <a:p>
            <a:pPr>
              <a:buNone/>
            </a:pPr>
            <a:r>
              <a:rPr lang="en-US" b="1" dirty="0" smtClean="0"/>
              <a:t>Taxes </a:t>
            </a:r>
            <a:r>
              <a:rPr lang="en-US" b="1" dirty="0" smtClean="0"/>
              <a:t>on payroll or workforce</a:t>
            </a:r>
          </a:p>
          <a:p>
            <a:r>
              <a:rPr lang="en-US" dirty="0" smtClean="0"/>
              <a:t>Unemployment and similar taxes are often imposed on employers based on total payroll. These taxes may be imposed in both the country and sub-country levels</a:t>
            </a:r>
            <a:r>
              <a:rPr lang="en-US" dirty="0" smtClean="0"/>
              <a:t>.</a:t>
            </a:r>
            <a:endParaRPr lang="en-US" dirty="0" smtClean="0"/>
          </a:p>
          <a:p>
            <a:endParaRPr lang="th-TH"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Kinds of taxes</a:t>
            </a:r>
            <a:endParaRPr lang="th-TH" dirty="0"/>
          </a:p>
        </p:txBody>
      </p:sp>
      <p:sp>
        <p:nvSpPr>
          <p:cNvPr id="3" name="Content Placeholder 2"/>
          <p:cNvSpPr>
            <a:spLocks noGrp="1"/>
          </p:cNvSpPr>
          <p:nvPr>
            <p:ph sz="quarter" idx="1"/>
          </p:nvPr>
        </p:nvSpPr>
        <p:spPr/>
        <p:txBody>
          <a:bodyPr>
            <a:normAutofit fontScale="62500" lnSpcReduction="20000"/>
          </a:bodyPr>
          <a:lstStyle/>
          <a:p>
            <a:pPr>
              <a:buNone/>
            </a:pPr>
            <a:r>
              <a:rPr lang="en-US" b="1" dirty="0" smtClean="0"/>
              <a:t>Taxes on property</a:t>
            </a:r>
          </a:p>
          <a:p>
            <a:r>
              <a:rPr lang="en-US" dirty="0" smtClean="0"/>
              <a:t>Recurrent [property taxes] may be imposed on immovable property (real property) and some classes of movable property. In addition, recurrent taxes may be imposed on net wealth of individuals or </a:t>
            </a:r>
            <a:r>
              <a:rPr lang="en-US" dirty="0" smtClean="0"/>
              <a:t>corporations. </a:t>
            </a:r>
            <a:r>
              <a:rPr lang="en-US" dirty="0" smtClean="0"/>
              <a:t>Many jurisdictions impose </a:t>
            </a:r>
            <a:r>
              <a:rPr lang="en-US" dirty="0" smtClean="0">
                <a:hlinkClick r:id="rId2" action="ppaction://hlinkfile" tooltip="Estate tax"/>
              </a:rPr>
              <a:t>estate tax</a:t>
            </a:r>
            <a:r>
              <a:rPr lang="en-US" dirty="0" smtClean="0"/>
              <a:t>, </a:t>
            </a:r>
            <a:r>
              <a:rPr lang="en-US" dirty="0" smtClean="0">
                <a:hlinkClick r:id="rId3" action="ppaction://hlinkfile" tooltip="Gift tax"/>
              </a:rPr>
              <a:t>gift tax</a:t>
            </a:r>
            <a:r>
              <a:rPr lang="en-US" dirty="0" smtClean="0"/>
              <a:t> or other </a:t>
            </a:r>
            <a:r>
              <a:rPr lang="en-US" dirty="0" smtClean="0">
                <a:hlinkClick r:id="rId4" action="ppaction://hlinkfile" tooltip="Inheritance tax"/>
              </a:rPr>
              <a:t>inheritance taxes</a:t>
            </a:r>
            <a:r>
              <a:rPr lang="en-US" dirty="0" smtClean="0"/>
              <a:t> on property at death or gift transfer. Some jurisdictions impose taxes on financial or capital </a:t>
            </a:r>
            <a:r>
              <a:rPr lang="en-US" dirty="0" smtClean="0"/>
              <a:t>transactions.</a:t>
            </a:r>
          </a:p>
          <a:p>
            <a:pPr>
              <a:buNone/>
            </a:pPr>
            <a:r>
              <a:rPr lang="en-US" b="1" dirty="0" smtClean="0"/>
              <a:t>Property </a:t>
            </a:r>
            <a:r>
              <a:rPr lang="en-US" b="1" dirty="0" smtClean="0"/>
              <a:t>tax</a:t>
            </a:r>
          </a:p>
          <a:p>
            <a:r>
              <a:rPr lang="en-US" dirty="0" smtClean="0"/>
              <a:t>A </a:t>
            </a:r>
            <a:r>
              <a:rPr lang="en-US" dirty="0" smtClean="0"/>
              <a:t>property tax (or millage tax) is an </a:t>
            </a:r>
            <a:r>
              <a:rPr lang="en-US" dirty="0" smtClean="0">
                <a:hlinkClick r:id="rId5" action="ppaction://hlinkfile" tooltip="Ad valorem tax"/>
              </a:rPr>
              <a:t>ad valorem tax</a:t>
            </a:r>
            <a:r>
              <a:rPr lang="en-US" dirty="0" smtClean="0"/>
              <a:t> levy on the value of property that the owner of the property is required to pay to a government in which the property is situated. Multiple jurisdictions may tax the same property. There are three general varieties of property: land, improvements to land (immovable man-made things, e.g. buildings) and personal property (movable things). Real estate or realty is the combination of land and improvements to land.</a:t>
            </a:r>
          </a:p>
          <a:p>
            <a:pPr>
              <a:buNone/>
            </a:pPr>
            <a:r>
              <a:rPr lang="en-US" b="1" dirty="0" smtClean="0"/>
              <a:t>Expatriation </a:t>
            </a:r>
            <a:r>
              <a:rPr lang="en-US" b="1" dirty="0" smtClean="0"/>
              <a:t>tax</a:t>
            </a:r>
          </a:p>
          <a:p>
            <a:r>
              <a:rPr lang="en-US" dirty="0" smtClean="0"/>
              <a:t>An </a:t>
            </a:r>
            <a:r>
              <a:rPr lang="en-US" dirty="0" smtClean="0"/>
              <a:t>Expatriation Tax is a tax on individuals who renounce their </a:t>
            </a:r>
            <a:r>
              <a:rPr lang="en-US" dirty="0" smtClean="0">
                <a:hlinkClick r:id="rId6" action="ppaction://hlinkfile" tooltip="Citizenship"/>
              </a:rPr>
              <a:t>citizenship</a:t>
            </a:r>
            <a:r>
              <a:rPr lang="en-US" dirty="0" smtClean="0"/>
              <a:t> or residence. The tax is often imposed based on a deemed disposition of all the individual's property. </a:t>
            </a:r>
          </a:p>
          <a:p>
            <a:pPr>
              <a:buNone/>
            </a:pPr>
            <a:r>
              <a:rPr lang="en-US" b="1" dirty="0" smtClean="0"/>
              <a:t>Transfer </a:t>
            </a:r>
            <a:r>
              <a:rPr lang="en-US" b="1" dirty="0" smtClean="0"/>
              <a:t>tax</a:t>
            </a:r>
          </a:p>
          <a:p>
            <a:r>
              <a:rPr lang="en-US" dirty="0" smtClean="0"/>
              <a:t>Historically</a:t>
            </a:r>
            <a:r>
              <a:rPr lang="en-US" dirty="0" smtClean="0"/>
              <a:t>, in many countries, a contract needed to have a stamp affixed to make it valid. The charge for the stamp was either a fixed amount or a percentage of the value of the transaction. In most countries the stamp has been abolished but </a:t>
            </a:r>
            <a:r>
              <a:rPr lang="en-US" dirty="0" smtClean="0">
                <a:hlinkClick r:id="rId7" action="ppaction://hlinkfile" tooltip="Stamp duty"/>
              </a:rPr>
              <a:t>stamp duty</a:t>
            </a:r>
            <a:r>
              <a:rPr lang="en-US" dirty="0" smtClean="0"/>
              <a:t> remains. </a:t>
            </a:r>
          </a:p>
          <a:p>
            <a:pPr>
              <a:buNone/>
            </a:pPr>
            <a:endParaRPr lang="th-TH"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75</TotalTime>
  <Words>2726</Words>
  <Application>Microsoft Office PowerPoint</Application>
  <PresentationFormat>On-screen Show (4:3)</PresentationFormat>
  <Paragraphs>70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Equity</vt:lpstr>
      <vt:lpstr>Introduction in taxation  </vt:lpstr>
      <vt:lpstr>What is it taxes???</vt:lpstr>
      <vt:lpstr>What for???</vt:lpstr>
      <vt:lpstr>Structure of tax</vt:lpstr>
      <vt:lpstr>Proportional, progressive, regressive, and lump-sum </vt:lpstr>
      <vt:lpstr>Direct and indirect </vt:lpstr>
      <vt:lpstr>Kinds of taxes</vt:lpstr>
      <vt:lpstr>Kinds of taxes</vt:lpstr>
      <vt:lpstr>Kinds of taxes</vt:lpstr>
      <vt:lpstr>Kinds of taxes</vt:lpstr>
      <vt:lpstr>History of Taxes in Thailand </vt:lpstr>
      <vt:lpstr>Slide 12</vt:lpstr>
      <vt:lpstr>Slide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in taxation  </dc:title>
  <dc:creator>HP007</dc:creator>
  <cp:lastModifiedBy>HP007</cp:lastModifiedBy>
  <cp:revision>9</cp:revision>
  <dcterms:created xsi:type="dcterms:W3CDTF">2006-08-16T00:00:00Z</dcterms:created>
  <dcterms:modified xsi:type="dcterms:W3CDTF">2013-01-08T08:44:08Z</dcterms:modified>
</cp:coreProperties>
</file>