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4" r:id="rId3"/>
    <p:sldId id="276" r:id="rId4"/>
    <p:sldId id="27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18" d="100"/>
          <a:sy n="118" d="100"/>
        </p:scale>
        <p:origin x="-594" y="5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4/25/2013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4/25/2013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4/25/2013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4/25/2013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743200"/>
          </a:xfrm>
        </p:spPr>
        <p:txBody>
          <a:bodyPr>
            <a:normAutofit/>
          </a:bodyPr>
          <a:lstStyle/>
          <a:p>
            <a:pPr lvl="0"/>
            <a:endParaRPr lang="en-US" dirty="0" smtClean="0"/>
          </a:p>
          <a:p>
            <a:pPr lvl="0"/>
            <a:endParaRPr lang="th-TH" dirty="0" smtClean="0"/>
          </a:p>
          <a:p>
            <a:endParaRPr lang="th-TH" dirty="0"/>
          </a:p>
        </p:txBody>
      </p:sp>
      <p:sp>
        <p:nvSpPr>
          <p:cNvPr id="2" name="Title 1"/>
          <p:cNvSpPr>
            <a:spLocks noGrp="1"/>
          </p:cNvSpPr>
          <p:nvPr>
            <p:ph type="ctrTitle"/>
          </p:nvPr>
        </p:nvSpPr>
        <p:spPr>
          <a:xfrm>
            <a:off x="457200" y="1524000"/>
            <a:ext cx="8229600" cy="1470025"/>
          </a:xfrm>
        </p:spPr>
        <p:txBody>
          <a:bodyPr>
            <a:normAutofit/>
          </a:bodyPr>
          <a:lstStyle/>
          <a:p>
            <a:r>
              <a:rPr smtClean="0"/>
              <a:t>Stamp duties</a:t>
            </a:r>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sz="quarter" idx="1"/>
          </p:nvPr>
        </p:nvSpPr>
        <p:spPr/>
        <p:txBody>
          <a:bodyPr>
            <a:normAutofit fontScale="97500"/>
          </a:bodyPr>
          <a:lstStyle/>
          <a:p>
            <a:pPr>
              <a:buNone/>
            </a:pPr>
            <a:r>
              <a:rPr lang="en-US" dirty="0" smtClean="0"/>
              <a:t/>
            </a:r>
            <a:br>
              <a:rPr lang="en-US" dirty="0" smtClean="0"/>
            </a:br>
            <a:r>
              <a:rPr lang="en-US" b="1" dirty="0" smtClean="0"/>
              <a:t/>
            </a:r>
            <a:br>
              <a:rPr lang="en-US" b="1" dirty="0" smtClean="0"/>
            </a:br>
            <a:endParaRPr lang="th-TH" dirty="0"/>
          </a:p>
        </p:txBody>
      </p:sp>
      <p:sp>
        <p:nvSpPr>
          <p:cNvPr id="6" name="Rectangle 5"/>
          <p:cNvSpPr/>
          <p:nvPr/>
        </p:nvSpPr>
        <p:spPr>
          <a:xfrm>
            <a:off x="2286000" y="1600200"/>
            <a:ext cx="4572000" cy="2031325"/>
          </a:xfrm>
          <a:prstGeom prst="rect">
            <a:avLst/>
          </a:prstGeom>
        </p:spPr>
        <p:txBody>
          <a:bodyPr wrap="square">
            <a:spAutoFit/>
          </a:bodyPr>
          <a:lstStyle/>
          <a:p>
            <a:r>
              <a:rPr lang="en-US" dirty="0" smtClean="0"/>
              <a:t>Stamp duties are taxed on instruments and not on transactions or persons. For the purposes of stamp duty, an instrument is defined as any document chargeable with duty under the Revenue Code. The stamp duty rules are contained in Chapter VI of Title II of the Revenue Code.</a:t>
            </a:r>
            <a:br>
              <a:rPr lang="en-US" dirty="0" smtClean="0"/>
            </a:br>
            <a:endParaRPr lang="th-TH" dirty="0"/>
          </a:p>
        </p:txBody>
      </p:sp>
      <p:sp>
        <p:nvSpPr>
          <p:cNvPr id="8" name="Rectangle 7"/>
          <p:cNvSpPr/>
          <p:nvPr/>
        </p:nvSpPr>
        <p:spPr>
          <a:xfrm>
            <a:off x="2209800" y="3581400"/>
            <a:ext cx="4572000" cy="1477328"/>
          </a:xfrm>
          <a:prstGeom prst="rect">
            <a:avLst/>
          </a:prstGeom>
        </p:spPr>
        <p:txBody>
          <a:bodyPr>
            <a:spAutoFit/>
          </a:bodyPr>
          <a:lstStyle/>
          <a:p>
            <a:r>
              <a:rPr lang="en-US" dirty="0" smtClean="0"/>
              <a:t>The instruments liable to stamp duty include, inter alia, transfers of land, a lease, stock transfers, debentures, mortgages, life assurance policies, power of attorney, promissory notes, letters of credit, travelers </a:t>
            </a:r>
            <a:r>
              <a:rPr lang="en-US" dirty="0" err="1" smtClean="0"/>
              <a:t>cheques</a:t>
            </a:r>
            <a:r>
              <a:rPr lang="en-US" dirty="0" smtClean="0"/>
              <a:t>.</a:t>
            </a:r>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772400" cy="1143000"/>
          </a:xfrm>
        </p:spPr>
        <p:txBody>
          <a:bodyPr>
            <a:normAutofit fontScale="90000"/>
          </a:bodyPr>
          <a:lstStyle/>
          <a:p>
            <a:r>
              <a:rPr lang="en-US" dirty="0" smtClean="0"/>
              <a:t/>
            </a:r>
            <a:br>
              <a:rPr lang="en-US" dirty="0" smtClean="0"/>
            </a:br>
            <a:r>
              <a:rPr lang="en-US" dirty="0" smtClean="0"/>
              <a:t/>
            </a:r>
            <a:br>
              <a:rPr lang="en-US" dirty="0" smtClean="0"/>
            </a:br>
            <a:endParaRPr lang="th-TH" dirty="0"/>
          </a:p>
        </p:txBody>
      </p:sp>
      <p:sp>
        <p:nvSpPr>
          <p:cNvPr id="3" name="Content Placeholder 2"/>
          <p:cNvSpPr>
            <a:spLocks noGrp="1"/>
          </p:cNvSpPr>
          <p:nvPr>
            <p:ph sz="quarter" idx="1"/>
          </p:nvPr>
        </p:nvSpPr>
        <p:spPr>
          <a:xfrm>
            <a:off x="914400" y="1066800"/>
            <a:ext cx="7772400" cy="4953000"/>
          </a:xfrm>
        </p:spPr>
        <p:txBody>
          <a:bodyPr>
            <a:normAutofit/>
          </a:bodyPr>
          <a:lstStyle/>
          <a:p>
            <a:pPr>
              <a:buNone/>
            </a:pPr>
            <a:r>
              <a:rPr lang="en-US" dirty="0" smtClean="0"/>
              <a:t/>
            </a:r>
            <a:br>
              <a:rPr lang="en-US" dirty="0" smtClean="0"/>
            </a:br>
            <a:r>
              <a:rPr lang="en-US" dirty="0" smtClean="0"/>
              <a:t>                 </a:t>
            </a:r>
            <a:endParaRPr lang="th-TH" dirty="0"/>
          </a:p>
        </p:txBody>
      </p:sp>
      <p:graphicFrame>
        <p:nvGraphicFramePr>
          <p:cNvPr id="4" name="Table 3"/>
          <p:cNvGraphicFramePr>
            <a:graphicFrameLocks noGrp="1"/>
          </p:cNvGraphicFramePr>
          <p:nvPr/>
        </p:nvGraphicFramePr>
        <p:xfrm>
          <a:off x="457200" y="457200"/>
          <a:ext cx="8153400" cy="5765800"/>
        </p:xfrm>
        <a:graphic>
          <a:graphicData uri="http://schemas.openxmlformats.org/drawingml/2006/table">
            <a:tbl>
              <a:tblPr firstRow="1" bandRow="1">
                <a:tableStyleId>{5C22544A-7EE6-4342-B048-85BDC9FD1C3A}</a:tableStyleId>
              </a:tblPr>
              <a:tblGrid>
                <a:gridCol w="7153455"/>
                <a:gridCol w="999945"/>
              </a:tblGrid>
              <a:tr h="370840">
                <a:tc>
                  <a:txBody>
                    <a:bodyPr/>
                    <a:lstStyle/>
                    <a:p>
                      <a:pPr algn="ctr"/>
                      <a:r>
                        <a:rPr lang="en-US" dirty="0" smtClean="0"/>
                        <a:t>Samples of stamp duty </a:t>
                      </a:r>
                      <a:endParaRPr lang="th-TH" dirty="0"/>
                    </a:p>
                  </a:txBody>
                  <a:tcPr/>
                </a:tc>
                <a:tc>
                  <a:txBody>
                    <a:bodyPr/>
                    <a:lstStyle/>
                    <a:p>
                      <a:endParaRPr lang="th-TH" dirty="0"/>
                    </a:p>
                  </a:txBody>
                  <a:tcPr/>
                </a:tc>
              </a:tr>
              <a:tr h="899160">
                <a:tc>
                  <a:txBody>
                    <a:bodyPr/>
                    <a:lstStyle/>
                    <a:p>
                      <a:pPr fontAlgn="t"/>
                      <a:r>
                        <a:rPr lang="en-US" b="1" dirty="0" smtClean="0"/>
                        <a:t>1.Rental of land, building, other construction or floating house</a:t>
                      </a:r>
                      <a:r>
                        <a:rPr lang="en-US" dirty="0" smtClean="0"/>
                        <a:t> </a:t>
                      </a:r>
                    </a:p>
                    <a:p>
                      <a:pPr fontAlgn="t"/>
                      <a:r>
                        <a:rPr lang="en-US" dirty="0" smtClean="0"/>
                        <a:t>        For every 1,000 Baht or fraction thereof of the rent or key money or both for the entire lease period</a:t>
                      </a:r>
                      <a:endParaRPr lang="th-TH" dirty="0"/>
                    </a:p>
                  </a:txBody>
                  <a:tcPr/>
                </a:tc>
                <a:tc>
                  <a:txBody>
                    <a:bodyPr/>
                    <a:lstStyle/>
                    <a:p>
                      <a:pPr algn="ctr"/>
                      <a:r>
                        <a:rPr lang="en-US" dirty="0" smtClean="0"/>
                        <a:t>1 THB</a:t>
                      </a:r>
                      <a:endParaRPr lang="th-TH" dirty="0"/>
                    </a:p>
                  </a:txBody>
                  <a:tcPr/>
                </a:tc>
              </a:tr>
              <a:tr h="370840">
                <a:tc>
                  <a:txBody>
                    <a:bodyPr/>
                    <a:lstStyle/>
                    <a:p>
                      <a:pPr fontAlgn="t"/>
                      <a:r>
                        <a:rPr lang="en-US" b="1" dirty="0" smtClean="0"/>
                        <a:t>2.Transfer of share, debenture, bond and certificate of debt issued by any company, association, body of persons or organization.</a:t>
                      </a:r>
                      <a:r>
                        <a:rPr lang="en-US" dirty="0" smtClean="0"/>
                        <a:t> </a:t>
                      </a:r>
                    </a:p>
                    <a:p>
                      <a:pPr fontAlgn="t"/>
                      <a:r>
                        <a:rPr lang="en-US" dirty="0" smtClean="0"/>
                        <a:t>        For every 1,000 Baht or fraction thereof of the paid-up value of shares, or of the nominal value of the instrument, whichever is greater.</a:t>
                      </a:r>
                      <a:endParaRPr lang="th-TH" dirty="0"/>
                    </a:p>
                  </a:txBody>
                  <a:tcPr/>
                </a:tc>
                <a:tc>
                  <a:txBody>
                    <a:bodyPr/>
                    <a:lstStyle/>
                    <a:p>
                      <a:pPr algn="ctr"/>
                      <a:r>
                        <a:rPr lang="en-US" dirty="0" smtClean="0"/>
                        <a:t>1 THB</a:t>
                      </a:r>
                      <a:endParaRPr lang="th-TH" dirty="0"/>
                    </a:p>
                  </a:txBody>
                  <a:tcPr/>
                </a:tc>
              </a:tr>
              <a:tr h="370840">
                <a:tc>
                  <a:txBody>
                    <a:bodyPr/>
                    <a:lstStyle/>
                    <a:p>
                      <a:pPr fontAlgn="t"/>
                      <a:r>
                        <a:rPr lang="en-US" b="1" dirty="0" smtClean="0"/>
                        <a:t>3. Hire-purchase of property.</a:t>
                      </a:r>
                      <a:r>
                        <a:rPr lang="en-US" dirty="0" smtClean="0"/>
                        <a:t> </a:t>
                      </a:r>
                    </a:p>
                    <a:p>
                      <a:pPr fontAlgn="t"/>
                      <a:r>
                        <a:rPr lang="en-US" dirty="0" smtClean="0"/>
                        <a:t>        For every 1,000 baht or fraction thereof of the total value</a:t>
                      </a:r>
                      <a:endParaRPr lang="th-TH" dirty="0"/>
                    </a:p>
                  </a:txBody>
                  <a:tcPr/>
                </a:tc>
                <a:tc>
                  <a:txBody>
                    <a:bodyPr/>
                    <a:lstStyle/>
                    <a:p>
                      <a:pPr algn="ctr"/>
                      <a:r>
                        <a:rPr lang="en-US" dirty="0" smtClean="0"/>
                        <a:t>1 THB</a:t>
                      </a:r>
                      <a:endParaRPr lang="th-TH" dirty="0"/>
                    </a:p>
                  </a:txBody>
                  <a:tcPr/>
                </a:tc>
              </a:tr>
              <a:tr h="370840">
                <a:tc>
                  <a:txBody>
                    <a:bodyPr/>
                    <a:lstStyle/>
                    <a:p>
                      <a:r>
                        <a:rPr lang="en-US" b="1" dirty="0" smtClean="0"/>
                        <a:t>4. Loan of money or agreement for bank overdraft</a:t>
                      </a:r>
                      <a:r>
                        <a:rPr lang="en-US" dirty="0" smtClean="0"/>
                        <a:t> </a:t>
                      </a:r>
                      <a:br>
                        <a:rPr lang="en-US" dirty="0" smtClean="0"/>
                      </a:br>
                      <a:r>
                        <a:rPr lang="en-US" dirty="0" smtClean="0"/>
                        <a:t>        For every 2,000 Baht or fraction thereof of the total amount of loan or the amount of bank overdraft agreed upon.</a:t>
                      </a:r>
                      <a:endParaRPr lang="th-TH" dirty="0"/>
                    </a:p>
                  </a:txBody>
                  <a:tcPr/>
                </a:tc>
                <a:tc>
                  <a:txBody>
                    <a:bodyPr/>
                    <a:lstStyle/>
                    <a:p>
                      <a:pPr algn="ctr"/>
                      <a:r>
                        <a:rPr lang="en-US" dirty="0" smtClean="0"/>
                        <a:t>1 THB</a:t>
                      </a:r>
                      <a:endParaRPr lang="th-TH" dirty="0"/>
                    </a:p>
                  </a:txBody>
                  <a:tcPr/>
                </a:tc>
              </a:tr>
              <a:tr h="370840">
                <a:tc>
                  <a:txBody>
                    <a:bodyPr/>
                    <a:lstStyle/>
                    <a:p>
                      <a:pPr marL="342900" indent="-342900" fontAlgn="t">
                        <a:buAutoNum type="arabicParenBoth"/>
                      </a:pPr>
                      <a:r>
                        <a:rPr lang="en-US" b="1" dirty="0" smtClean="0"/>
                        <a:t>Share or debenture certificate, or certificate of debt issued by any company, association, body of persons or organization</a:t>
                      </a:r>
                      <a:r>
                        <a:rPr lang="en-US" dirty="0" smtClean="0"/>
                        <a:t> </a:t>
                      </a:r>
                      <a:br>
                        <a:rPr lang="en-US" dirty="0" smtClean="0"/>
                      </a:br>
                      <a:r>
                        <a:rPr lang="en-US" b="1" dirty="0" smtClean="0"/>
                        <a:t>      </a:t>
                      </a:r>
                    </a:p>
                    <a:p>
                      <a:pPr marL="342900" indent="-342900" fontAlgn="t">
                        <a:buNone/>
                      </a:pPr>
                      <a:r>
                        <a:rPr lang="en-US" b="1" dirty="0" smtClean="0"/>
                        <a:t>(2) Bond of any government sold in Thailand</a:t>
                      </a:r>
                      <a:endParaRPr lang="en-US" dirty="0" smtClean="0"/>
                    </a:p>
                    <a:p>
                      <a:pPr fontAlgn="t"/>
                      <a:r>
                        <a:rPr lang="en-US" dirty="0" smtClean="0"/>
                        <a:t>For every 100 baht or fraction thereof.</a:t>
                      </a:r>
                    </a:p>
                    <a:p>
                      <a:endParaRPr lang="th-TH" dirty="0"/>
                    </a:p>
                  </a:txBody>
                  <a:tcPr/>
                </a:tc>
                <a:tc>
                  <a:txBody>
                    <a:bodyPr/>
                    <a:lstStyle/>
                    <a:p>
                      <a:pPr algn="ctr"/>
                      <a:r>
                        <a:rPr lang="en-US" dirty="0" smtClean="0"/>
                        <a:t>5 THB</a:t>
                      </a:r>
                    </a:p>
                    <a:p>
                      <a:pPr algn="ctr"/>
                      <a:endParaRPr lang="en-US" dirty="0" smtClean="0"/>
                    </a:p>
                    <a:p>
                      <a:pPr algn="ctr"/>
                      <a:endParaRPr lang="en-US" dirty="0" smtClean="0"/>
                    </a:p>
                    <a:p>
                      <a:pPr algn="ctr"/>
                      <a:r>
                        <a:rPr lang="en-US" dirty="0" smtClean="0"/>
                        <a:t>1 THB</a:t>
                      </a:r>
                      <a:endParaRPr lang="th-TH"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Punishment</a:t>
            </a:r>
            <a:endParaRPr lang="th-TH" dirty="0"/>
          </a:p>
        </p:txBody>
      </p:sp>
      <p:sp>
        <p:nvSpPr>
          <p:cNvPr id="3" name="Content Placeholder 2"/>
          <p:cNvSpPr>
            <a:spLocks noGrp="1"/>
          </p:cNvSpPr>
          <p:nvPr>
            <p:ph sz="quarter" idx="1"/>
          </p:nvPr>
        </p:nvSpPr>
        <p:spPr/>
        <p:txBody>
          <a:bodyPr>
            <a:normAutofit fontScale="77500" lnSpcReduction="20000"/>
          </a:bodyPr>
          <a:lstStyle/>
          <a:p>
            <a:pPr>
              <a:buNone/>
            </a:pPr>
            <a:r>
              <a:rPr lang="en-US" dirty="0" smtClean="0"/>
              <a:t> </a:t>
            </a:r>
            <a:r>
              <a:rPr lang="en-US" dirty="0" smtClean="0"/>
              <a:t>(1)   Whoever liable to duty or required to cancel stamps fails or refuses to pay the duty or to cancel the stamps shall be punished with a fine not exceeding 500 Baht</a:t>
            </a:r>
            <a:r>
              <a:rPr lang="en-US" dirty="0" smtClean="0"/>
              <a:t>.</a:t>
            </a:r>
          </a:p>
          <a:p>
            <a:pPr>
              <a:buNone/>
            </a:pPr>
            <a:r>
              <a:rPr lang="en-US" dirty="0" smtClean="0"/>
              <a:t> </a:t>
            </a:r>
            <a:r>
              <a:rPr lang="en-US" dirty="0" smtClean="0"/>
              <a:t>(2)   Whoever, with a view to evading payment of duty, issued a receipt of less than 10 Baht for the value received of 10 Baht or over, or divides the value received, or, with a view to evading compliance with the legal provisions on the stamp duty, willfully falsifies any instrument, shall be guilty and punished with a fine not exceeding 200 Baht</a:t>
            </a:r>
            <a:r>
              <a:rPr lang="en-US" dirty="0" smtClean="0"/>
              <a:t>.</a:t>
            </a:r>
          </a:p>
          <a:p>
            <a:pPr>
              <a:buNone/>
            </a:pPr>
            <a:r>
              <a:rPr lang="en-US" dirty="0" smtClean="0"/>
              <a:t>(</a:t>
            </a:r>
            <a:r>
              <a:rPr lang="en-US" dirty="0" smtClean="0"/>
              <a:t>3)   Whoever  intentionally puts a false date of cancellation of a stamp shall be punished with a fine not exceeding 500 Baht or imprisonment not exceeding three months or both</a:t>
            </a:r>
            <a:r>
              <a:rPr lang="en-US" dirty="0" smtClean="0"/>
              <a:t>.</a:t>
            </a:r>
          </a:p>
          <a:p>
            <a:pPr>
              <a:buNone/>
            </a:pPr>
            <a:r>
              <a:rPr lang="en-US" dirty="0" smtClean="0"/>
              <a:t>(4) </a:t>
            </a:r>
            <a:r>
              <a:rPr lang="en-US" dirty="0" smtClean="0"/>
              <a:t>  Whoever, with fraudulent intention, has in possession a stamp known to be forged or deals in stamps which have been used or declared out of use by Ministerial Regulations shall be guilty and punished with a fine not exceeding 5,000 Baht or imprisonment not exceeding three years or both.</a:t>
            </a:r>
            <a:endParaRPr lang="th-TH"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777</TotalTime>
  <Words>190</Words>
  <Application>Microsoft Office PowerPoint</Application>
  <PresentationFormat>On-screen Show (4:3)</PresentationFormat>
  <Paragraphs>31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Stamp duties</vt:lpstr>
      <vt:lpstr>Slide 2</vt:lpstr>
      <vt:lpstr>  </vt:lpstr>
      <vt:lpstr>Punishment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in taxation</dc:title>
  <dc:creator>HP007</dc:creator>
  <cp:lastModifiedBy>HP037</cp:lastModifiedBy>
  <cp:revision>69</cp:revision>
  <dcterms:created xsi:type="dcterms:W3CDTF">2006-08-16T00:00:00Z</dcterms:created>
  <dcterms:modified xsi:type="dcterms:W3CDTF">2013-04-25T07:58:50Z</dcterms:modified>
</cp:coreProperties>
</file>