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55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B25E7-E322-4542-89CE-9CACF5DF64D2}" type="datetimeFigureOut">
              <a:rPr lang="th-TH" smtClean="0"/>
              <a:t>05/03/56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3C114-4028-4954-9A4E-87ECBFFAC05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743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Taxes and fees </a:t>
            </a:r>
          </a:p>
          <a:p>
            <a:pPr lvl="0"/>
            <a:r>
              <a:rPr lang="en-US" dirty="0" smtClean="0"/>
              <a:t>Functions of taxes </a:t>
            </a:r>
          </a:p>
          <a:p>
            <a:pPr lvl="0"/>
            <a:r>
              <a:rPr lang="en-US" dirty="0" smtClean="0"/>
              <a:t>Principles of taxation</a:t>
            </a:r>
          </a:p>
          <a:p>
            <a:pPr lvl="0"/>
            <a:r>
              <a:rPr lang="en-US" dirty="0" smtClean="0"/>
              <a:t>Tax benefits  </a:t>
            </a:r>
          </a:p>
          <a:p>
            <a:pPr lvl="0"/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mtClean="0"/>
              <a:t>2 </a:t>
            </a:r>
            <a:r>
              <a:rPr smtClean="0"/>
              <a:t>Taxes </a:t>
            </a:r>
            <a:r>
              <a:rPr smtClean="0"/>
              <a:t>and fees </a:t>
            </a:r>
            <a:r>
              <a:rPr lang="th-TH" dirty="0" smtClean="0"/>
              <a:t> </a:t>
            </a:r>
            <a:r>
              <a:rPr smtClean="0"/>
              <a:t/>
            </a:r>
            <a:br>
              <a:rPr smtClean="0"/>
            </a:b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Forms of tax benefits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Preferential tax regimes (special tax zones) </a:t>
            </a:r>
          </a:p>
          <a:p>
            <a:r>
              <a:rPr lang="en-US" dirty="0" smtClean="0"/>
              <a:t>Tax – free for some kinds of taxpayers (fully or partly)</a:t>
            </a:r>
          </a:p>
          <a:p>
            <a:r>
              <a:rPr lang="en-US" dirty="0" smtClean="0"/>
              <a:t>Tax immunity (for Royal families, religion institutes, arc and cultural organizations and so on) </a:t>
            </a:r>
          </a:p>
          <a:p>
            <a:r>
              <a:rPr lang="en-US" dirty="0" smtClean="0"/>
              <a:t>Exemption (withdrawal of some share from tax base) </a:t>
            </a:r>
          </a:p>
          <a:p>
            <a:r>
              <a:rPr lang="en-US" dirty="0" smtClean="0"/>
              <a:t>Tax deduction </a:t>
            </a:r>
          </a:p>
          <a:p>
            <a:r>
              <a:rPr lang="en-US" dirty="0" smtClean="0"/>
              <a:t>Tax rebate </a:t>
            </a:r>
          </a:p>
          <a:p>
            <a:r>
              <a:rPr lang="en-US" dirty="0" smtClean="0"/>
              <a:t>Tax payment delay </a:t>
            </a:r>
          </a:p>
          <a:p>
            <a:r>
              <a:rPr lang="en-US" dirty="0" smtClean="0"/>
              <a:t>Tax credit </a:t>
            </a:r>
          </a:p>
          <a:p>
            <a:r>
              <a:rPr lang="en-US" dirty="0" smtClean="0"/>
              <a:t>Tax break</a:t>
            </a:r>
          </a:p>
          <a:p>
            <a:pPr>
              <a:buNone/>
            </a:pPr>
            <a:r>
              <a:rPr lang="en-US" dirty="0" smtClean="0"/>
              <a:t>Also tax benefits can be national (State level), regional and municipal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Taxes and fees 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79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55096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Taxes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Fees</a:t>
                      </a:r>
                      <a:endParaRPr lang="th-TH" sz="2800" dirty="0"/>
                    </a:p>
                  </a:txBody>
                  <a:tcPr/>
                </a:tc>
              </a:tr>
              <a:tr h="135853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Only</a:t>
                      </a:r>
                      <a:r>
                        <a:rPr lang="en-US" sz="2800" baseline="0" dirty="0" smtClean="0"/>
                        <a:t> by law 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Has to be paid anyway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In money form  </a:t>
                      </a:r>
                      <a:endParaRPr lang="th-TH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95097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Get nothing back from government</a:t>
                      </a:r>
                      <a:r>
                        <a:rPr lang="en-US" sz="2800" baseline="0" dirty="0" smtClean="0"/>
                        <a:t> 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Get something back from</a:t>
                      </a:r>
                      <a:r>
                        <a:rPr lang="en-US" sz="2800" baseline="0" dirty="0" smtClean="0"/>
                        <a:t> government (permission, license, rights)</a:t>
                      </a:r>
                      <a:endParaRPr lang="th-TH" sz="2800" dirty="0"/>
                    </a:p>
                  </a:txBody>
                  <a:tcPr/>
                </a:tc>
              </a:tr>
              <a:tr h="55096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Has to pay regularly 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Has to</a:t>
                      </a:r>
                      <a:r>
                        <a:rPr lang="en-US" sz="2800" baseline="0" dirty="0" smtClean="0"/>
                        <a:t> pay non-regularly </a:t>
                      </a:r>
                      <a:endParaRPr lang="th-TH" sz="2800" dirty="0"/>
                    </a:p>
                  </a:txBody>
                  <a:tcPr/>
                </a:tc>
              </a:tr>
              <a:tr h="55096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For providing a</a:t>
                      </a:r>
                      <a:r>
                        <a:rPr lang="en-US" sz="2800" baseline="0" dirty="0" smtClean="0"/>
                        <a:t> Government budget incomes 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For getting some rights \ permissions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 </a:t>
                      </a:r>
                      <a:endParaRPr lang="th-TH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Functions of taxes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Fiscal function (State budget forming)</a:t>
            </a:r>
          </a:p>
          <a:p>
            <a:r>
              <a:rPr lang="en-US" dirty="0" smtClean="0"/>
              <a:t>Social function (fair distribution of economic values between people by progressive scale of taxation, big share of indirect taxation of customers with a huge demand, tax preferences) </a:t>
            </a:r>
          </a:p>
          <a:p>
            <a:r>
              <a:rPr lang="en-US" dirty="0" smtClean="0"/>
              <a:t>Control function (State control over business, people)</a:t>
            </a:r>
          </a:p>
          <a:p>
            <a:r>
              <a:rPr lang="en-US" dirty="0" smtClean="0"/>
              <a:t>Regulating function (State can manage national economy, different kinds of business, different industries)</a:t>
            </a:r>
          </a:p>
          <a:p>
            <a:pPr>
              <a:buNone/>
            </a:pPr>
            <a:r>
              <a:rPr lang="en-US" dirty="0" smtClean="0"/>
              <a:t>                 - stimulating (industrial, geographical) </a:t>
            </a:r>
          </a:p>
          <a:p>
            <a:pPr>
              <a:buNone/>
            </a:pPr>
            <a:r>
              <a:rPr lang="en-US" dirty="0" smtClean="0"/>
              <a:t>                 - de-stimulating (industrial, geographical) </a:t>
            </a:r>
          </a:p>
          <a:p>
            <a:pPr>
              <a:buNone/>
            </a:pPr>
            <a:r>
              <a:rPr lang="en-US" dirty="0" smtClean="0"/>
              <a:t>                 - self-investing (investments stimulating) 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taxation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main ideas, basics of taxation, </a:t>
            </a:r>
          </a:p>
          <a:p>
            <a:r>
              <a:rPr lang="en-US" dirty="0" smtClean="0"/>
              <a:t>Use everywhere (every industry, every region of the country) by same way</a:t>
            </a:r>
          </a:p>
          <a:p>
            <a:r>
              <a:rPr lang="en-US" dirty="0" smtClean="0"/>
              <a:t>Legal </a:t>
            </a:r>
          </a:p>
          <a:p>
            <a:r>
              <a:rPr lang="en-US" dirty="0" smtClean="0"/>
              <a:t>Can be changed only by law </a:t>
            </a:r>
          </a:p>
          <a:p>
            <a:r>
              <a:rPr lang="en-US" dirty="0" smtClean="0"/>
              <a:t>Can be economical, legal and organizational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Economical principles of taxation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1. Fair</a:t>
            </a:r>
            <a:r>
              <a:rPr lang="en-US" dirty="0" smtClean="0"/>
              <a:t> (pay tax only if  You have a real income. </a:t>
            </a:r>
          </a:p>
          <a:p>
            <a:pPr>
              <a:buNone/>
            </a:pPr>
            <a:r>
              <a:rPr lang="en-US" dirty="0" smtClean="0"/>
              <a:t>ONLY INCOME? CASE STUDY – student and nurse, private clinic and nurse, student and nurse’s preferences)</a:t>
            </a:r>
          </a:p>
          <a:p>
            <a:r>
              <a:rPr lang="en-US" dirty="0" smtClean="0"/>
              <a:t>Lorenz curve </a:t>
            </a:r>
          </a:p>
          <a:p>
            <a:r>
              <a:rPr lang="en-US" dirty="0" smtClean="0"/>
              <a:t>3 types of systems of taxation – progressive, regressive, neutral  </a:t>
            </a:r>
          </a:p>
          <a:p>
            <a:pPr>
              <a:buNone/>
            </a:pPr>
            <a:r>
              <a:rPr lang="en-US" b="1" u="sng" dirty="0" smtClean="0"/>
              <a:t>2. Efficiency </a:t>
            </a:r>
            <a:r>
              <a:rPr lang="en-US" dirty="0" smtClean="0"/>
              <a:t>(tax – costs for taxation &gt; 0)</a:t>
            </a:r>
          </a:p>
          <a:p>
            <a:pPr>
              <a:buNone/>
            </a:pPr>
            <a:r>
              <a:rPr lang="en-US" b="1" u="sng" dirty="0" smtClean="0"/>
              <a:t>3. Balance </a:t>
            </a:r>
            <a:r>
              <a:rPr lang="en-US" dirty="0" smtClean="0"/>
              <a:t>(</a:t>
            </a:r>
            <a:r>
              <a:rPr lang="en-US" dirty="0" err="1" smtClean="0"/>
              <a:t>Laffert</a:t>
            </a:r>
            <a:r>
              <a:rPr lang="en-US" dirty="0" smtClean="0"/>
              <a:t> curve) </a:t>
            </a:r>
          </a:p>
          <a:p>
            <a:pPr>
              <a:buNone/>
            </a:pPr>
            <a:r>
              <a:rPr lang="en-US" b="1" u="sng" dirty="0" smtClean="0"/>
              <a:t>4. Know-before </a:t>
            </a:r>
            <a:r>
              <a:rPr lang="en-US" dirty="0" smtClean="0"/>
              <a:t>(preventives)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Legal principles of taxation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2057400"/>
          </a:xfrm>
        </p:spPr>
        <p:txBody>
          <a:bodyPr/>
          <a:lstStyle/>
          <a:p>
            <a:r>
              <a:rPr lang="en-US" dirty="0" smtClean="0"/>
              <a:t>Total equality </a:t>
            </a:r>
          </a:p>
          <a:p>
            <a:r>
              <a:rPr lang="en-US" dirty="0" smtClean="0"/>
              <a:t>Legality (law supremacy) </a:t>
            </a:r>
          </a:p>
          <a:p>
            <a:r>
              <a:rPr lang="en-US" dirty="0" smtClean="0"/>
              <a:t>No “back-power” for tax laws, which increase tax burden of tax payer  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Organizational principles of taxation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Taxation unity </a:t>
            </a:r>
          </a:p>
          <a:p>
            <a:r>
              <a:rPr lang="en-US" dirty="0" smtClean="0"/>
              <a:t>Taxes elasticity (can be changed, corrected) </a:t>
            </a:r>
          </a:p>
          <a:p>
            <a:r>
              <a:rPr lang="en-US" dirty="0" smtClean="0"/>
              <a:t>Stability (in long-term)</a:t>
            </a:r>
          </a:p>
          <a:p>
            <a:r>
              <a:rPr lang="en-US" dirty="0" smtClean="0"/>
              <a:t>Tax sums distribution between State and municipals </a:t>
            </a:r>
          </a:p>
          <a:p>
            <a:r>
              <a:rPr lang="en-US" dirty="0" smtClean="0"/>
              <a:t>Transparency </a:t>
            </a:r>
          </a:p>
          <a:p>
            <a:r>
              <a:rPr lang="en-US" dirty="0" smtClean="0"/>
              <a:t>“Only once” principle 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Legal base for taxation includes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Core elements </a:t>
            </a:r>
          </a:p>
          <a:p>
            <a:pPr>
              <a:buFontTx/>
              <a:buChar char="-"/>
            </a:pPr>
            <a:r>
              <a:rPr lang="en-US" dirty="0" smtClean="0"/>
              <a:t>Tax base (object for taxation, can be calculated by taxpayer or by State organs)</a:t>
            </a:r>
          </a:p>
          <a:p>
            <a:pPr>
              <a:buFontTx/>
              <a:buChar char="-"/>
            </a:pPr>
            <a:r>
              <a:rPr lang="en-US" dirty="0" smtClean="0"/>
              <a:t>Tax payer</a:t>
            </a:r>
          </a:p>
          <a:p>
            <a:pPr>
              <a:buFontTx/>
              <a:buChar char="-"/>
            </a:pPr>
            <a:r>
              <a:rPr lang="en-US" dirty="0" smtClean="0"/>
              <a:t>Tax period </a:t>
            </a:r>
          </a:p>
          <a:p>
            <a:pPr>
              <a:buFontTx/>
              <a:buChar char="-"/>
            </a:pPr>
            <a:r>
              <a:rPr lang="en-US" dirty="0" smtClean="0"/>
              <a:t>Tax rate </a:t>
            </a:r>
          </a:p>
          <a:p>
            <a:pPr>
              <a:buFontTx/>
              <a:buChar char="-"/>
            </a:pPr>
            <a:r>
              <a:rPr lang="en-US" dirty="0" smtClean="0"/>
              <a:t>Methodology for taxation (cumulative and non-cumulative)</a:t>
            </a:r>
          </a:p>
          <a:p>
            <a:pPr>
              <a:buFontTx/>
              <a:buChar char="-"/>
            </a:pPr>
            <a:r>
              <a:rPr lang="en-US" dirty="0" smtClean="0"/>
              <a:t>Order and terms for tax paying  (date, period, event, activity) </a:t>
            </a:r>
          </a:p>
          <a:p>
            <a:pPr>
              <a:buNone/>
            </a:pPr>
            <a:r>
              <a:rPr lang="en-US" dirty="0" smtClean="0"/>
              <a:t>Facultative elements </a:t>
            </a:r>
          </a:p>
          <a:p>
            <a:pPr>
              <a:buFontTx/>
              <a:buChar char="-"/>
            </a:pPr>
            <a:r>
              <a:rPr lang="en-US" dirty="0" smtClean="0"/>
              <a:t>Tax preferences </a:t>
            </a:r>
          </a:p>
          <a:p>
            <a:pPr>
              <a:buFontTx/>
              <a:buChar char="-"/>
            </a:pPr>
            <a:r>
              <a:rPr lang="en-US" dirty="0" smtClean="0"/>
              <a:t>Tax deduction </a:t>
            </a:r>
          </a:p>
          <a:p>
            <a:pPr>
              <a:buFontTx/>
              <a:buChar char="-"/>
            </a:pPr>
            <a:r>
              <a:rPr lang="en-US" dirty="0" smtClean="0"/>
              <a:t>Tax Report (declaration) period</a:t>
            </a:r>
          </a:p>
          <a:p>
            <a:pPr>
              <a:buFontTx/>
              <a:buChar char="-"/>
            </a:pPr>
            <a:r>
              <a:rPr lang="en-US" dirty="0" smtClean="0"/>
              <a:t>Tax receiver </a:t>
            </a:r>
          </a:p>
          <a:p>
            <a:pPr>
              <a:buFontTx/>
              <a:buChar char="-"/>
            </a:pPr>
            <a:r>
              <a:rPr lang="en-US" dirty="0" smtClean="0"/>
              <a:t>Charges and penalties 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Tax preferences (benefits, favors)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Only legal </a:t>
            </a:r>
          </a:p>
          <a:p>
            <a:r>
              <a:rPr lang="en-US" dirty="0" smtClean="0"/>
              <a:t>Non individual (cant be for a certain taxpayer)</a:t>
            </a:r>
          </a:p>
          <a:p>
            <a:r>
              <a:rPr lang="en-US" dirty="0" smtClean="0"/>
              <a:t>Non discrimination </a:t>
            </a:r>
          </a:p>
          <a:p>
            <a:r>
              <a:rPr lang="en-US" dirty="0" smtClean="0"/>
              <a:t>Good will (taxpayer can use or can refuse to use it) </a:t>
            </a:r>
          </a:p>
          <a:p>
            <a:r>
              <a:rPr lang="en-US" dirty="0" smtClean="0"/>
              <a:t>No terms limitations 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144</TotalTime>
  <Words>520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2 Taxes and fees   </vt:lpstr>
      <vt:lpstr>Taxes and fees </vt:lpstr>
      <vt:lpstr>Functions of taxes </vt:lpstr>
      <vt:lpstr>Principles of taxation </vt:lpstr>
      <vt:lpstr>Economical principles of taxation</vt:lpstr>
      <vt:lpstr>Legal principles of taxation</vt:lpstr>
      <vt:lpstr>Organizational principles of taxation</vt:lpstr>
      <vt:lpstr>Legal base for taxation includes </vt:lpstr>
      <vt:lpstr>Tax preferences (benefits, favors)</vt:lpstr>
      <vt:lpstr>Forms of tax benefits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 taxation</dc:title>
  <dc:creator>HP007</dc:creator>
  <cp:lastModifiedBy>HP037</cp:lastModifiedBy>
  <cp:revision>17</cp:revision>
  <dcterms:created xsi:type="dcterms:W3CDTF">2006-08-16T00:00:00Z</dcterms:created>
  <dcterms:modified xsi:type="dcterms:W3CDTF">2013-03-05T01:58:44Z</dcterms:modified>
</cp:coreProperties>
</file>