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handoutMasterIdLst>
    <p:handoutMasterId r:id="rId9"/>
  </p:handoutMasterIdLst>
  <p:sldIdLst>
    <p:sldId id="256" r:id="rId2"/>
    <p:sldId id="265" r:id="rId3"/>
    <p:sldId id="266" r:id="rId4"/>
    <p:sldId id="267" r:id="rId5"/>
    <p:sldId id="268" r:id="rId6"/>
    <p:sldId id="269" r:id="rId7"/>
    <p:sldId id="270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84" d="100"/>
          <a:sy n="84" d="100"/>
        </p:scale>
        <p:origin x="-1554" y="-1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1AACD7C-78A8-4714-BCCE-A950DD7C9DD9}" type="doc">
      <dgm:prSet loTypeId="urn:microsoft.com/office/officeart/2005/8/layout/chevron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h-TH"/>
        </a:p>
      </dgm:t>
    </dgm:pt>
    <dgm:pt modelId="{9D44D443-6163-459C-ADEA-DD1C63E986AA}">
      <dgm:prSet phldrT="[Text]"/>
      <dgm:spPr/>
      <dgm:t>
        <a:bodyPr/>
        <a:lstStyle/>
        <a:p>
          <a:r>
            <a:rPr lang="en-US" dirty="0" smtClean="0"/>
            <a:t>Tax law </a:t>
          </a:r>
          <a:endParaRPr lang="th-TH" dirty="0"/>
        </a:p>
      </dgm:t>
    </dgm:pt>
    <dgm:pt modelId="{D6ABC22D-E625-41A2-A1DD-FAEB8C5EF69F}" type="parTrans" cxnId="{C11D237B-3D52-4AC1-8ADE-180C81C933C5}">
      <dgm:prSet/>
      <dgm:spPr/>
      <dgm:t>
        <a:bodyPr/>
        <a:lstStyle/>
        <a:p>
          <a:endParaRPr lang="th-TH"/>
        </a:p>
      </dgm:t>
    </dgm:pt>
    <dgm:pt modelId="{19FD9EA7-4BF4-4FBD-A69F-157C02178D1E}" type="sibTrans" cxnId="{C11D237B-3D52-4AC1-8ADE-180C81C933C5}">
      <dgm:prSet/>
      <dgm:spPr/>
      <dgm:t>
        <a:bodyPr/>
        <a:lstStyle/>
        <a:p>
          <a:endParaRPr lang="th-TH"/>
        </a:p>
      </dgm:t>
    </dgm:pt>
    <dgm:pt modelId="{4EDF07C4-066D-4D88-BE0A-C066A7254680}">
      <dgm:prSet phldrT="[Text]"/>
      <dgm:spPr/>
      <dgm:t>
        <a:bodyPr/>
        <a:lstStyle/>
        <a:p>
          <a:r>
            <a:rPr lang="en-US" dirty="0" smtClean="0"/>
            <a:t>Kinds of taxes </a:t>
          </a:r>
          <a:endParaRPr lang="th-TH" dirty="0"/>
        </a:p>
      </dgm:t>
    </dgm:pt>
    <dgm:pt modelId="{E403B60C-83F7-4AF3-B8BC-0EB32E5658C9}" type="parTrans" cxnId="{21A9D104-61FE-4A9C-B752-143BEB9210A8}">
      <dgm:prSet/>
      <dgm:spPr/>
      <dgm:t>
        <a:bodyPr/>
        <a:lstStyle/>
        <a:p>
          <a:endParaRPr lang="th-TH"/>
        </a:p>
      </dgm:t>
    </dgm:pt>
    <dgm:pt modelId="{50F935AA-71D0-47C8-9FE5-2AC2BD0C5CF1}" type="sibTrans" cxnId="{21A9D104-61FE-4A9C-B752-143BEB9210A8}">
      <dgm:prSet/>
      <dgm:spPr/>
      <dgm:t>
        <a:bodyPr/>
        <a:lstStyle/>
        <a:p>
          <a:endParaRPr lang="th-TH"/>
        </a:p>
      </dgm:t>
    </dgm:pt>
    <dgm:pt modelId="{5D3D6DC0-004D-4AFC-B1F3-B8CB779F2173}">
      <dgm:prSet phldrT="[Text]"/>
      <dgm:spPr/>
      <dgm:t>
        <a:bodyPr/>
        <a:lstStyle/>
        <a:p>
          <a:r>
            <a:rPr lang="en-US" dirty="0" smtClean="0"/>
            <a:t>How to pay taxes </a:t>
          </a:r>
          <a:endParaRPr lang="th-TH" dirty="0"/>
        </a:p>
      </dgm:t>
    </dgm:pt>
    <dgm:pt modelId="{EC660FFB-077E-4ADA-8A63-780122DA9682}" type="parTrans" cxnId="{1C569933-4831-42CE-A28B-000C725D8CF5}">
      <dgm:prSet/>
      <dgm:spPr/>
      <dgm:t>
        <a:bodyPr/>
        <a:lstStyle/>
        <a:p>
          <a:endParaRPr lang="th-TH"/>
        </a:p>
      </dgm:t>
    </dgm:pt>
    <dgm:pt modelId="{8B7D2EFA-5A8D-4A09-B616-34FC88B2FFDF}" type="sibTrans" cxnId="{1C569933-4831-42CE-A28B-000C725D8CF5}">
      <dgm:prSet/>
      <dgm:spPr/>
      <dgm:t>
        <a:bodyPr/>
        <a:lstStyle/>
        <a:p>
          <a:endParaRPr lang="th-TH"/>
        </a:p>
      </dgm:t>
    </dgm:pt>
    <dgm:pt modelId="{CA1DE591-B733-4402-BE8D-E2780B825817}">
      <dgm:prSet phldrT="[Text]"/>
      <dgm:spPr/>
      <dgm:t>
        <a:bodyPr/>
        <a:lstStyle/>
        <a:p>
          <a:r>
            <a:rPr lang="en-US" dirty="0" smtClean="0"/>
            <a:t>Tax administration </a:t>
          </a:r>
          <a:endParaRPr lang="th-TH" dirty="0"/>
        </a:p>
      </dgm:t>
    </dgm:pt>
    <dgm:pt modelId="{0DD411A4-90FE-4092-A55F-9081EF793D4E}" type="parTrans" cxnId="{13225369-968C-453B-AC94-BA7E18B9FF3A}">
      <dgm:prSet/>
      <dgm:spPr/>
      <dgm:t>
        <a:bodyPr/>
        <a:lstStyle/>
        <a:p>
          <a:endParaRPr lang="th-TH"/>
        </a:p>
      </dgm:t>
    </dgm:pt>
    <dgm:pt modelId="{EAFF1B87-AB46-4798-B035-E7E172F2DA01}" type="sibTrans" cxnId="{13225369-968C-453B-AC94-BA7E18B9FF3A}">
      <dgm:prSet/>
      <dgm:spPr/>
      <dgm:t>
        <a:bodyPr/>
        <a:lstStyle/>
        <a:p>
          <a:endParaRPr lang="th-TH"/>
        </a:p>
      </dgm:t>
    </dgm:pt>
    <dgm:pt modelId="{F6AFCCEA-51DB-42B9-BBC5-CB975FF1F7CF}">
      <dgm:prSet phldrT="[Text]"/>
      <dgm:spPr/>
      <dgm:t>
        <a:bodyPr/>
        <a:lstStyle/>
        <a:p>
          <a:r>
            <a:rPr lang="en-US" dirty="0" smtClean="0"/>
            <a:t>Taxpayers control </a:t>
          </a:r>
          <a:endParaRPr lang="th-TH" dirty="0"/>
        </a:p>
      </dgm:t>
    </dgm:pt>
    <dgm:pt modelId="{6AFB2E09-545A-486B-90D3-BE478ACD34BF}" type="parTrans" cxnId="{CC4B3B46-F80B-481A-AAEF-0C4DD8D05CB5}">
      <dgm:prSet/>
      <dgm:spPr/>
      <dgm:t>
        <a:bodyPr/>
        <a:lstStyle/>
        <a:p>
          <a:endParaRPr lang="th-TH"/>
        </a:p>
      </dgm:t>
    </dgm:pt>
    <dgm:pt modelId="{A16F9FAB-5ECB-4E66-995F-C831BCF5C5C5}" type="sibTrans" cxnId="{CC4B3B46-F80B-481A-AAEF-0C4DD8D05CB5}">
      <dgm:prSet/>
      <dgm:spPr/>
      <dgm:t>
        <a:bodyPr/>
        <a:lstStyle/>
        <a:p>
          <a:endParaRPr lang="th-TH"/>
        </a:p>
      </dgm:t>
    </dgm:pt>
    <dgm:pt modelId="{B3084D69-ED96-438A-92F0-8FEF49A13D36}">
      <dgm:prSet phldrT="[Text]"/>
      <dgm:spPr/>
      <dgm:t>
        <a:bodyPr/>
        <a:lstStyle/>
        <a:p>
          <a:r>
            <a:rPr lang="en-US" dirty="0" smtClean="0"/>
            <a:t>Court protection of taxpayers and Government interests </a:t>
          </a:r>
          <a:endParaRPr lang="th-TH" dirty="0"/>
        </a:p>
      </dgm:t>
    </dgm:pt>
    <dgm:pt modelId="{02DC8D13-0EDB-4E17-82C6-78EFBCD5E315}" type="parTrans" cxnId="{AD20B084-03CD-43A7-872F-1CECC17DD812}">
      <dgm:prSet/>
      <dgm:spPr/>
      <dgm:t>
        <a:bodyPr/>
        <a:lstStyle/>
        <a:p>
          <a:endParaRPr lang="th-TH"/>
        </a:p>
      </dgm:t>
    </dgm:pt>
    <dgm:pt modelId="{027E7EC7-7432-4EAD-87B4-2654C4E8F779}" type="sibTrans" cxnId="{AD20B084-03CD-43A7-872F-1CECC17DD812}">
      <dgm:prSet/>
      <dgm:spPr/>
      <dgm:t>
        <a:bodyPr/>
        <a:lstStyle/>
        <a:p>
          <a:endParaRPr lang="th-TH"/>
        </a:p>
      </dgm:t>
    </dgm:pt>
    <dgm:pt modelId="{F752C995-A55A-4105-83BA-FB60ADED6749}">
      <dgm:prSet phldrT="[Text]"/>
      <dgm:spPr/>
      <dgm:t>
        <a:bodyPr/>
        <a:lstStyle/>
        <a:p>
          <a:r>
            <a:rPr lang="en-US" dirty="0" smtClean="0"/>
            <a:t>System of taxes </a:t>
          </a:r>
          <a:endParaRPr lang="th-TH" dirty="0"/>
        </a:p>
      </dgm:t>
    </dgm:pt>
    <dgm:pt modelId="{5CA0952D-5274-4B9C-B292-B1828E2EB738}" type="parTrans" cxnId="{B985FB8E-94AD-4E15-ABE2-BFAAB1630D04}">
      <dgm:prSet/>
      <dgm:spPr/>
      <dgm:t>
        <a:bodyPr/>
        <a:lstStyle/>
        <a:p>
          <a:endParaRPr lang="th-TH"/>
        </a:p>
      </dgm:t>
    </dgm:pt>
    <dgm:pt modelId="{DC3B8B4E-D289-49BE-ADDB-F95F509524B1}" type="sibTrans" cxnId="{B985FB8E-94AD-4E15-ABE2-BFAAB1630D04}">
      <dgm:prSet/>
      <dgm:spPr/>
      <dgm:t>
        <a:bodyPr/>
        <a:lstStyle/>
        <a:p>
          <a:endParaRPr lang="th-TH"/>
        </a:p>
      </dgm:t>
    </dgm:pt>
    <dgm:pt modelId="{892D7EA5-877D-4697-A298-E27A27B76E2B}">
      <dgm:prSet phldrT="[Text]"/>
      <dgm:spPr/>
      <dgm:t>
        <a:bodyPr/>
        <a:lstStyle/>
        <a:p>
          <a:r>
            <a:rPr lang="en-US" dirty="0" smtClean="0"/>
            <a:t>Order of tax payments </a:t>
          </a:r>
          <a:endParaRPr lang="th-TH" dirty="0"/>
        </a:p>
      </dgm:t>
    </dgm:pt>
    <dgm:pt modelId="{0DD09EFA-EDF6-4F65-818F-9820612DA15F}" type="parTrans" cxnId="{94F1B62F-A571-4F94-A091-B264359D2B3F}">
      <dgm:prSet/>
      <dgm:spPr/>
      <dgm:t>
        <a:bodyPr/>
        <a:lstStyle/>
        <a:p>
          <a:endParaRPr lang="th-TH"/>
        </a:p>
      </dgm:t>
    </dgm:pt>
    <dgm:pt modelId="{62856C09-DF3C-4923-95DF-C087AFD63C12}" type="sibTrans" cxnId="{94F1B62F-A571-4F94-A091-B264359D2B3F}">
      <dgm:prSet/>
      <dgm:spPr/>
      <dgm:t>
        <a:bodyPr/>
        <a:lstStyle/>
        <a:p>
          <a:endParaRPr lang="th-TH"/>
        </a:p>
      </dgm:t>
    </dgm:pt>
    <dgm:pt modelId="{D7D90EFB-3EB1-4338-840A-8DE96583D4DB}">
      <dgm:prSet phldrT="[Text]"/>
      <dgm:spPr/>
      <dgm:t>
        <a:bodyPr/>
        <a:lstStyle/>
        <a:p>
          <a:r>
            <a:rPr lang="en-US" dirty="0" smtClean="0"/>
            <a:t>How to calculate taxes </a:t>
          </a:r>
          <a:endParaRPr lang="th-TH" dirty="0"/>
        </a:p>
      </dgm:t>
    </dgm:pt>
    <dgm:pt modelId="{C2A2623B-1A0E-4C3E-A858-15E33C4E35F5}" type="parTrans" cxnId="{3FD2F3CC-3AA3-4762-8EB1-B817D71A5E80}">
      <dgm:prSet/>
      <dgm:spPr/>
      <dgm:t>
        <a:bodyPr/>
        <a:lstStyle/>
        <a:p>
          <a:endParaRPr lang="th-TH"/>
        </a:p>
      </dgm:t>
    </dgm:pt>
    <dgm:pt modelId="{3920C156-48BC-4523-BDF5-722979D424DF}" type="sibTrans" cxnId="{3FD2F3CC-3AA3-4762-8EB1-B817D71A5E80}">
      <dgm:prSet/>
      <dgm:spPr/>
      <dgm:t>
        <a:bodyPr/>
        <a:lstStyle/>
        <a:p>
          <a:endParaRPr lang="th-TH"/>
        </a:p>
      </dgm:t>
    </dgm:pt>
    <dgm:pt modelId="{320650F1-0C5E-4A7A-B860-4486C1C51B33}">
      <dgm:prSet phldrT="[Text]"/>
      <dgm:spPr/>
      <dgm:t>
        <a:bodyPr/>
        <a:lstStyle/>
        <a:p>
          <a:r>
            <a:rPr lang="en-US" dirty="0" smtClean="0"/>
            <a:t>How to get tax preferences </a:t>
          </a:r>
          <a:endParaRPr lang="th-TH" dirty="0"/>
        </a:p>
      </dgm:t>
    </dgm:pt>
    <dgm:pt modelId="{39C649FA-C283-4B9B-B282-5F4AE30B0757}" type="parTrans" cxnId="{B4ACAE88-2685-4370-8429-5472550937DD}">
      <dgm:prSet/>
      <dgm:spPr/>
      <dgm:t>
        <a:bodyPr/>
        <a:lstStyle/>
        <a:p>
          <a:endParaRPr lang="th-TH"/>
        </a:p>
      </dgm:t>
    </dgm:pt>
    <dgm:pt modelId="{28D3FC9B-92D8-41ED-A04F-BC001223BEF5}" type="sibTrans" cxnId="{B4ACAE88-2685-4370-8429-5472550937DD}">
      <dgm:prSet/>
      <dgm:spPr/>
      <dgm:t>
        <a:bodyPr/>
        <a:lstStyle/>
        <a:p>
          <a:endParaRPr lang="th-TH"/>
        </a:p>
      </dgm:t>
    </dgm:pt>
    <dgm:pt modelId="{3D4AB527-0929-49EE-906B-801497B2C052}">
      <dgm:prSet phldrT="[Text]"/>
      <dgm:spPr/>
      <dgm:t>
        <a:bodyPr/>
        <a:lstStyle/>
        <a:p>
          <a:r>
            <a:rPr lang="en-US" dirty="0" smtClean="0"/>
            <a:t>Taxpayers obligatory and punishment </a:t>
          </a:r>
          <a:endParaRPr lang="th-TH" dirty="0"/>
        </a:p>
      </dgm:t>
    </dgm:pt>
    <dgm:pt modelId="{C196A194-9019-44A1-8627-98698EB79DB3}" type="parTrans" cxnId="{B41286F8-8386-4E1A-9175-BE578C40BD9C}">
      <dgm:prSet/>
      <dgm:spPr/>
      <dgm:t>
        <a:bodyPr/>
        <a:lstStyle/>
        <a:p>
          <a:endParaRPr lang="th-TH"/>
        </a:p>
      </dgm:t>
    </dgm:pt>
    <dgm:pt modelId="{6C3268BC-6802-43C7-85B5-D21A2158036A}" type="sibTrans" cxnId="{B41286F8-8386-4E1A-9175-BE578C40BD9C}">
      <dgm:prSet/>
      <dgm:spPr/>
      <dgm:t>
        <a:bodyPr/>
        <a:lstStyle/>
        <a:p>
          <a:endParaRPr lang="th-TH"/>
        </a:p>
      </dgm:t>
    </dgm:pt>
    <dgm:pt modelId="{DE3C2318-BEB5-44E1-9BF7-046AE3F33C17}" type="pres">
      <dgm:prSet presAssocID="{D1AACD7C-78A8-4714-BCCE-A950DD7C9DD9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th-TH"/>
        </a:p>
      </dgm:t>
    </dgm:pt>
    <dgm:pt modelId="{1B1E0984-56A6-4E8D-9092-0F3B46865E30}" type="pres">
      <dgm:prSet presAssocID="{9D44D443-6163-459C-ADEA-DD1C63E986AA}" presName="composite" presStyleCnt="0"/>
      <dgm:spPr/>
    </dgm:pt>
    <dgm:pt modelId="{59556CFF-0535-41C5-A07E-FC65CB186D82}" type="pres">
      <dgm:prSet presAssocID="{9D44D443-6163-459C-ADEA-DD1C63E986AA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856B177A-9E9B-411C-BA40-A0C87DF38245}" type="pres">
      <dgm:prSet presAssocID="{9D44D443-6163-459C-ADEA-DD1C63E986AA}" presName="descendantText" presStyleLbl="alignAcc1" presStyleIdx="0" presStyleCnt="3" custScaleX="57637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2C5EC0FF-212F-4D24-BC45-E9BC7E985A85}" type="pres">
      <dgm:prSet presAssocID="{19FD9EA7-4BF4-4FBD-A69F-157C02178D1E}" presName="sp" presStyleCnt="0"/>
      <dgm:spPr/>
    </dgm:pt>
    <dgm:pt modelId="{118B6B75-6ABD-405B-9289-C74008664B9F}" type="pres">
      <dgm:prSet presAssocID="{CA1DE591-B733-4402-BE8D-E2780B825817}" presName="composite" presStyleCnt="0"/>
      <dgm:spPr/>
    </dgm:pt>
    <dgm:pt modelId="{F1F5EE5C-B18C-4C33-92E6-9A2207A0DEF2}" type="pres">
      <dgm:prSet presAssocID="{CA1DE591-B733-4402-BE8D-E2780B825817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587E2341-77A3-4D8B-98F8-F7E91DFFC662}" type="pres">
      <dgm:prSet presAssocID="{CA1DE591-B733-4402-BE8D-E2780B825817}" presName="descendantText" presStyleLbl="alignAcc1" presStyleIdx="1" presStyleCnt="3" custScaleX="63549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40813403-5C67-4CA8-BD56-88DDEA9F54D3}" type="pres">
      <dgm:prSet presAssocID="{EAFF1B87-AB46-4798-B035-E7E172F2DA01}" presName="sp" presStyleCnt="0"/>
      <dgm:spPr/>
    </dgm:pt>
    <dgm:pt modelId="{8976A677-2167-46BB-9D54-55C9D780B2C4}" type="pres">
      <dgm:prSet presAssocID="{F752C995-A55A-4105-83BA-FB60ADED6749}" presName="composite" presStyleCnt="0"/>
      <dgm:spPr/>
    </dgm:pt>
    <dgm:pt modelId="{9E9C6B07-1221-4C9F-8D8B-BD5BACB43B1B}" type="pres">
      <dgm:prSet presAssocID="{F752C995-A55A-4105-83BA-FB60ADED6749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E4DBC639-DE90-459D-A199-D7CEEB61DB70}" type="pres">
      <dgm:prSet presAssocID="{F752C995-A55A-4105-83BA-FB60ADED6749}" presName="descendantText" presStyleLbl="alignAcc1" presStyleIdx="2" presStyleCnt="3" custScaleX="79269" custLinFactNeighborX="-202" custLinFactNeighborY="-2127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</dgm:ptLst>
  <dgm:cxnLst>
    <dgm:cxn modelId="{2765B8BC-82BE-436B-8C6B-42621B389C4B}" type="presOf" srcId="{F6AFCCEA-51DB-42B9-BBC5-CB975FF1F7CF}" destId="{587E2341-77A3-4D8B-98F8-F7E91DFFC662}" srcOrd="0" destOrd="0" presId="urn:microsoft.com/office/officeart/2005/8/layout/chevron2"/>
    <dgm:cxn modelId="{3FD2F3CC-3AA3-4762-8EB1-B817D71A5E80}" srcId="{9D44D443-6163-459C-ADEA-DD1C63E986AA}" destId="{D7D90EFB-3EB1-4338-840A-8DE96583D4DB}" srcOrd="2" destOrd="0" parTransId="{C2A2623B-1A0E-4C3E-A858-15E33C4E35F5}" sibTransId="{3920C156-48BC-4523-BDF5-722979D424DF}"/>
    <dgm:cxn modelId="{94F1B62F-A571-4F94-A091-B264359D2B3F}" srcId="{F752C995-A55A-4105-83BA-FB60ADED6749}" destId="{892D7EA5-877D-4697-A298-E27A27B76E2B}" srcOrd="0" destOrd="0" parTransId="{0DD09EFA-EDF6-4F65-818F-9820612DA15F}" sibTransId="{62856C09-DF3C-4923-95DF-C087AFD63C12}"/>
    <dgm:cxn modelId="{13225369-968C-453B-AC94-BA7E18B9FF3A}" srcId="{D1AACD7C-78A8-4714-BCCE-A950DD7C9DD9}" destId="{CA1DE591-B733-4402-BE8D-E2780B825817}" srcOrd="1" destOrd="0" parTransId="{0DD411A4-90FE-4092-A55F-9081EF793D4E}" sibTransId="{EAFF1B87-AB46-4798-B035-E7E172F2DA01}"/>
    <dgm:cxn modelId="{21A9D104-61FE-4A9C-B752-143BEB9210A8}" srcId="{9D44D443-6163-459C-ADEA-DD1C63E986AA}" destId="{4EDF07C4-066D-4D88-BE0A-C066A7254680}" srcOrd="0" destOrd="0" parTransId="{E403B60C-83F7-4AF3-B8BC-0EB32E5658C9}" sibTransId="{50F935AA-71D0-47C8-9FE5-2AC2BD0C5CF1}"/>
    <dgm:cxn modelId="{3170C573-2291-4652-8857-A0FEF6B6C1F9}" type="presOf" srcId="{3D4AB527-0929-49EE-906B-801497B2C052}" destId="{587E2341-77A3-4D8B-98F8-F7E91DFFC662}" srcOrd="0" destOrd="1" presId="urn:microsoft.com/office/officeart/2005/8/layout/chevron2"/>
    <dgm:cxn modelId="{1C569933-4831-42CE-A28B-000C725D8CF5}" srcId="{9D44D443-6163-459C-ADEA-DD1C63E986AA}" destId="{5D3D6DC0-004D-4AFC-B1F3-B8CB779F2173}" srcOrd="1" destOrd="0" parTransId="{EC660FFB-077E-4ADA-8A63-780122DA9682}" sibTransId="{8B7D2EFA-5A8D-4A09-B616-34FC88B2FFDF}"/>
    <dgm:cxn modelId="{B985FB8E-94AD-4E15-ABE2-BFAAB1630D04}" srcId="{D1AACD7C-78A8-4714-BCCE-A950DD7C9DD9}" destId="{F752C995-A55A-4105-83BA-FB60ADED6749}" srcOrd="2" destOrd="0" parTransId="{5CA0952D-5274-4B9C-B292-B1828E2EB738}" sibTransId="{DC3B8B4E-D289-49BE-ADDB-F95F509524B1}"/>
    <dgm:cxn modelId="{F6BF0815-67D8-4518-B63F-5D81765587B3}" type="presOf" srcId="{F752C995-A55A-4105-83BA-FB60ADED6749}" destId="{9E9C6B07-1221-4C9F-8D8B-BD5BACB43B1B}" srcOrd="0" destOrd="0" presId="urn:microsoft.com/office/officeart/2005/8/layout/chevron2"/>
    <dgm:cxn modelId="{B4ACAE88-2685-4370-8429-5472550937DD}" srcId="{9D44D443-6163-459C-ADEA-DD1C63E986AA}" destId="{320650F1-0C5E-4A7A-B860-4486C1C51B33}" srcOrd="3" destOrd="0" parTransId="{39C649FA-C283-4B9B-B282-5F4AE30B0757}" sibTransId="{28D3FC9B-92D8-41ED-A04F-BC001223BEF5}"/>
    <dgm:cxn modelId="{67BD74A8-3899-468B-A3DB-31DE1998026A}" type="presOf" srcId="{9D44D443-6163-459C-ADEA-DD1C63E986AA}" destId="{59556CFF-0535-41C5-A07E-FC65CB186D82}" srcOrd="0" destOrd="0" presId="urn:microsoft.com/office/officeart/2005/8/layout/chevron2"/>
    <dgm:cxn modelId="{D64B1D7D-5DFA-4824-A0CB-4F3FC1191D99}" type="presOf" srcId="{B3084D69-ED96-438A-92F0-8FEF49A13D36}" destId="{587E2341-77A3-4D8B-98F8-F7E91DFFC662}" srcOrd="0" destOrd="2" presId="urn:microsoft.com/office/officeart/2005/8/layout/chevron2"/>
    <dgm:cxn modelId="{4D551DFB-0FB0-47EE-B06D-F2CCA3FB942A}" type="presOf" srcId="{CA1DE591-B733-4402-BE8D-E2780B825817}" destId="{F1F5EE5C-B18C-4C33-92E6-9A2207A0DEF2}" srcOrd="0" destOrd="0" presId="urn:microsoft.com/office/officeart/2005/8/layout/chevron2"/>
    <dgm:cxn modelId="{9FC74136-2B06-4003-93CD-CA4233268511}" type="presOf" srcId="{D7D90EFB-3EB1-4338-840A-8DE96583D4DB}" destId="{856B177A-9E9B-411C-BA40-A0C87DF38245}" srcOrd="0" destOrd="2" presId="urn:microsoft.com/office/officeart/2005/8/layout/chevron2"/>
    <dgm:cxn modelId="{C11D237B-3D52-4AC1-8ADE-180C81C933C5}" srcId="{D1AACD7C-78A8-4714-BCCE-A950DD7C9DD9}" destId="{9D44D443-6163-459C-ADEA-DD1C63E986AA}" srcOrd="0" destOrd="0" parTransId="{D6ABC22D-E625-41A2-A1DD-FAEB8C5EF69F}" sibTransId="{19FD9EA7-4BF4-4FBD-A69F-157C02178D1E}"/>
    <dgm:cxn modelId="{CC4B3B46-F80B-481A-AAEF-0C4DD8D05CB5}" srcId="{CA1DE591-B733-4402-BE8D-E2780B825817}" destId="{F6AFCCEA-51DB-42B9-BBC5-CB975FF1F7CF}" srcOrd="0" destOrd="0" parTransId="{6AFB2E09-545A-486B-90D3-BE478ACD34BF}" sibTransId="{A16F9FAB-5ECB-4E66-995F-C831BCF5C5C5}"/>
    <dgm:cxn modelId="{698BBF04-DC00-4D54-91F6-BFC9AD196DA4}" type="presOf" srcId="{5D3D6DC0-004D-4AFC-B1F3-B8CB779F2173}" destId="{856B177A-9E9B-411C-BA40-A0C87DF38245}" srcOrd="0" destOrd="1" presId="urn:microsoft.com/office/officeart/2005/8/layout/chevron2"/>
    <dgm:cxn modelId="{A1705951-65BD-4E98-9B50-58DC3C35B5C9}" type="presOf" srcId="{320650F1-0C5E-4A7A-B860-4486C1C51B33}" destId="{856B177A-9E9B-411C-BA40-A0C87DF38245}" srcOrd="0" destOrd="3" presId="urn:microsoft.com/office/officeart/2005/8/layout/chevron2"/>
    <dgm:cxn modelId="{AD20B084-03CD-43A7-872F-1CECC17DD812}" srcId="{CA1DE591-B733-4402-BE8D-E2780B825817}" destId="{B3084D69-ED96-438A-92F0-8FEF49A13D36}" srcOrd="2" destOrd="0" parTransId="{02DC8D13-0EDB-4E17-82C6-78EFBCD5E315}" sibTransId="{027E7EC7-7432-4EAD-87B4-2654C4E8F779}"/>
    <dgm:cxn modelId="{CCD544A6-FC7A-47EB-A217-4692D675CAA3}" type="presOf" srcId="{D1AACD7C-78A8-4714-BCCE-A950DD7C9DD9}" destId="{DE3C2318-BEB5-44E1-9BF7-046AE3F33C17}" srcOrd="0" destOrd="0" presId="urn:microsoft.com/office/officeart/2005/8/layout/chevron2"/>
    <dgm:cxn modelId="{105EF41F-B166-4843-BFAD-2B2B216419CD}" type="presOf" srcId="{892D7EA5-877D-4697-A298-E27A27B76E2B}" destId="{E4DBC639-DE90-459D-A199-D7CEEB61DB70}" srcOrd="0" destOrd="0" presId="urn:microsoft.com/office/officeart/2005/8/layout/chevron2"/>
    <dgm:cxn modelId="{B41286F8-8386-4E1A-9175-BE578C40BD9C}" srcId="{CA1DE591-B733-4402-BE8D-E2780B825817}" destId="{3D4AB527-0929-49EE-906B-801497B2C052}" srcOrd="1" destOrd="0" parTransId="{C196A194-9019-44A1-8627-98698EB79DB3}" sibTransId="{6C3268BC-6802-43C7-85B5-D21A2158036A}"/>
    <dgm:cxn modelId="{36B1BD2C-D4DC-4E5A-B3C5-67CEB8C57829}" type="presOf" srcId="{4EDF07C4-066D-4D88-BE0A-C066A7254680}" destId="{856B177A-9E9B-411C-BA40-A0C87DF38245}" srcOrd="0" destOrd="0" presId="urn:microsoft.com/office/officeart/2005/8/layout/chevron2"/>
    <dgm:cxn modelId="{A44826B0-67DE-4646-9A20-AE0D07E32D2D}" type="presParOf" srcId="{DE3C2318-BEB5-44E1-9BF7-046AE3F33C17}" destId="{1B1E0984-56A6-4E8D-9092-0F3B46865E30}" srcOrd="0" destOrd="0" presId="urn:microsoft.com/office/officeart/2005/8/layout/chevron2"/>
    <dgm:cxn modelId="{C368D6AD-F00C-496F-896D-A1C9824BF161}" type="presParOf" srcId="{1B1E0984-56A6-4E8D-9092-0F3B46865E30}" destId="{59556CFF-0535-41C5-A07E-FC65CB186D82}" srcOrd="0" destOrd="0" presId="urn:microsoft.com/office/officeart/2005/8/layout/chevron2"/>
    <dgm:cxn modelId="{D24BDFDC-FDC3-4697-94DA-589BE1FF21D1}" type="presParOf" srcId="{1B1E0984-56A6-4E8D-9092-0F3B46865E30}" destId="{856B177A-9E9B-411C-BA40-A0C87DF38245}" srcOrd="1" destOrd="0" presId="urn:microsoft.com/office/officeart/2005/8/layout/chevron2"/>
    <dgm:cxn modelId="{B63147B8-D1CE-4087-8454-21CFD8893B9E}" type="presParOf" srcId="{DE3C2318-BEB5-44E1-9BF7-046AE3F33C17}" destId="{2C5EC0FF-212F-4D24-BC45-E9BC7E985A85}" srcOrd="1" destOrd="0" presId="urn:microsoft.com/office/officeart/2005/8/layout/chevron2"/>
    <dgm:cxn modelId="{B1C4E0D3-E630-4E65-8029-D49CCFBE94AC}" type="presParOf" srcId="{DE3C2318-BEB5-44E1-9BF7-046AE3F33C17}" destId="{118B6B75-6ABD-405B-9289-C74008664B9F}" srcOrd="2" destOrd="0" presId="urn:microsoft.com/office/officeart/2005/8/layout/chevron2"/>
    <dgm:cxn modelId="{C5E6C7F4-9316-4D59-9752-7CD760D5E950}" type="presParOf" srcId="{118B6B75-6ABD-405B-9289-C74008664B9F}" destId="{F1F5EE5C-B18C-4C33-92E6-9A2207A0DEF2}" srcOrd="0" destOrd="0" presId="urn:microsoft.com/office/officeart/2005/8/layout/chevron2"/>
    <dgm:cxn modelId="{E1EB2DCF-6E51-47B1-A3BE-EFC49702A002}" type="presParOf" srcId="{118B6B75-6ABD-405B-9289-C74008664B9F}" destId="{587E2341-77A3-4D8B-98F8-F7E91DFFC662}" srcOrd="1" destOrd="0" presId="urn:microsoft.com/office/officeart/2005/8/layout/chevron2"/>
    <dgm:cxn modelId="{D0AA33A5-F7EF-4EDC-A981-A1E6AFEF94CA}" type="presParOf" srcId="{DE3C2318-BEB5-44E1-9BF7-046AE3F33C17}" destId="{40813403-5C67-4CA8-BD56-88DDEA9F54D3}" srcOrd="3" destOrd="0" presId="urn:microsoft.com/office/officeart/2005/8/layout/chevron2"/>
    <dgm:cxn modelId="{13222D48-CD10-43E8-AF07-EDFAF03FA07D}" type="presParOf" srcId="{DE3C2318-BEB5-44E1-9BF7-046AE3F33C17}" destId="{8976A677-2167-46BB-9D54-55C9D780B2C4}" srcOrd="4" destOrd="0" presId="urn:microsoft.com/office/officeart/2005/8/layout/chevron2"/>
    <dgm:cxn modelId="{0E06F271-1C36-4E28-ACB8-C375EC34506E}" type="presParOf" srcId="{8976A677-2167-46BB-9D54-55C9D780B2C4}" destId="{9E9C6B07-1221-4C9F-8D8B-BD5BACB43B1B}" srcOrd="0" destOrd="0" presId="urn:microsoft.com/office/officeart/2005/8/layout/chevron2"/>
    <dgm:cxn modelId="{8690C903-27F5-4355-9CAB-6B3D7CBCC310}" type="presParOf" srcId="{8976A677-2167-46BB-9D54-55C9D780B2C4}" destId="{E4DBC639-DE90-459D-A199-D7CEEB61DB70}" srcOrd="1" destOrd="0" presId="urn:microsoft.com/office/officeart/2005/8/layout/chevron2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156597-8B1A-44BD-95E0-DFE302DFCBB8}" type="datetimeFigureOut">
              <a:rPr lang="th-TH" smtClean="0"/>
              <a:t>05/03/56</a:t>
            </a:fld>
            <a:endParaRPr lang="th-T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B32D96E-8F22-4E70-8222-EC4E0F672D31}" type="slidenum">
              <a:rPr lang="th-TH" smtClean="0"/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3/5/2013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3/5/2013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3/5/2013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3/5/2013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3/5/2013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2743200"/>
          </a:xfrm>
        </p:spPr>
        <p:txBody>
          <a:bodyPr>
            <a:normAutofit/>
          </a:bodyPr>
          <a:lstStyle/>
          <a:p>
            <a:pPr lvl="0"/>
            <a:r>
              <a:rPr lang="en-US" dirty="0" smtClean="0"/>
              <a:t>Tax system </a:t>
            </a:r>
          </a:p>
          <a:p>
            <a:pPr lvl="0"/>
            <a:r>
              <a:rPr lang="en-US" dirty="0" smtClean="0"/>
              <a:t>Tax systems of countries of the world </a:t>
            </a:r>
          </a:p>
          <a:p>
            <a:pPr lvl="0"/>
            <a:r>
              <a:rPr lang="en-US" dirty="0" smtClean="0"/>
              <a:t>State tax policy: directions, functions and methods   </a:t>
            </a:r>
          </a:p>
          <a:p>
            <a:pPr lvl="0"/>
            <a:endParaRPr lang="th-TH" dirty="0" smtClean="0"/>
          </a:p>
          <a:p>
            <a:endParaRPr lang="th-TH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676400"/>
            <a:ext cx="8229600" cy="1470025"/>
          </a:xfrm>
        </p:spPr>
        <p:txBody>
          <a:bodyPr>
            <a:normAutofit fontScale="90000"/>
          </a:bodyPr>
          <a:lstStyle/>
          <a:p>
            <a:pPr lvl="0"/>
            <a:r>
              <a:rPr smtClean="0"/>
              <a:t>3</a:t>
            </a:r>
            <a:r>
              <a:rPr lang="th-TH" dirty="0" smtClean="0"/>
              <a:t> </a:t>
            </a:r>
            <a:r>
              <a:rPr smtClean="0"/>
              <a:t>Tax </a:t>
            </a:r>
            <a:r>
              <a:rPr smtClean="0"/>
              <a:t>system </a:t>
            </a:r>
            <a:r>
              <a:rPr smtClean="0"/>
              <a:t/>
            </a:r>
            <a:br>
              <a:rPr smtClean="0"/>
            </a:br>
            <a:r>
              <a:rPr lang="th-TH" dirty="0" smtClean="0"/>
              <a:t> </a:t>
            </a:r>
            <a:r>
              <a:rPr smtClean="0"/>
              <a:t/>
            </a:r>
            <a:br>
              <a:rPr smtClean="0"/>
            </a:br>
            <a:endParaRPr lang="th-TH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National System of taxation </a:t>
            </a:r>
            <a:endParaRPr lang="th-TH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quarter" idx="1"/>
          </p:nvPr>
        </p:nvGraphicFramePr>
        <p:xfrm>
          <a:off x="914400" y="1447800"/>
          <a:ext cx="7772400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33400"/>
            <a:ext cx="77724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Depending on the level of tax burden we can define : 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2209800"/>
            <a:ext cx="7772400" cy="2971800"/>
          </a:xfrm>
        </p:spPr>
        <p:txBody>
          <a:bodyPr/>
          <a:lstStyle/>
          <a:p>
            <a:r>
              <a:rPr lang="en-US" dirty="0" smtClean="0"/>
              <a:t>Liberal systems (tax burden is less than 30% of GDP) – USA, Australia, Portugal, Japan </a:t>
            </a:r>
          </a:p>
          <a:p>
            <a:r>
              <a:rPr lang="en-US" dirty="0" smtClean="0"/>
              <a:t>Moderate systems (tax burden is 30-40% of GDP) – Germany, Spain, Greece, Thailand, UK, Canada </a:t>
            </a:r>
          </a:p>
          <a:p>
            <a:r>
              <a:rPr lang="en-US" dirty="0" smtClean="0"/>
              <a:t>Strict systems (tax burden is higher than 40% of GDP) – Norway, Netherlands, France, Finland, Sweden</a:t>
            </a:r>
            <a:endParaRPr lang="th-TH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Depending on the share of indirect taxes we can define 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Direct – the share of direct taxes is higher than 35% – USA, Canada, UK, Australia </a:t>
            </a:r>
          </a:p>
          <a:p>
            <a:r>
              <a:rPr lang="en-US" dirty="0" smtClean="0"/>
              <a:t>Moderate – the share of indirect taxes is about 35-50% - Germany, France, Italy </a:t>
            </a:r>
          </a:p>
          <a:p>
            <a:r>
              <a:rPr lang="en-US" dirty="0" smtClean="0"/>
              <a:t>Indirect – the share of indirect taxes is higher than 50% - Thailand, Argentina, Mexico, India, Russia   </a:t>
            </a:r>
            <a:endParaRPr lang="th-TH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762000"/>
            <a:ext cx="77724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Depending on the distribution of taxes between the levels of state and municipal authorities 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2286000"/>
            <a:ext cx="7772400" cy="3733800"/>
          </a:xfrm>
        </p:spPr>
        <p:txBody>
          <a:bodyPr/>
          <a:lstStyle/>
          <a:p>
            <a:r>
              <a:rPr lang="en-US" dirty="0" smtClean="0"/>
              <a:t>Centralized – more than 65% of taxes are concentrated on the Federal (Central) level – Thailand, Austria, France, Russia</a:t>
            </a:r>
          </a:p>
          <a:p>
            <a:r>
              <a:rPr lang="en-US" dirty="0" smtClean="0"/>
              <a:t>Moderate – only 50-65% of taxes are concentrated on the Federal (Central) level – Australia, Germany, India </a:t>
            </a:r>
          </a:p>
          <a:p>
            <a:r>
              <a:rPr lang="en-US" dirty="0" smtClean="0"/>
              <a:t>Decentralized – less than 55% of taxes are concentrated in the federal (central) level – USA, Canada, Denmark  </a:t>
            </a:r>
            <a:endParaRPr lang="th-TH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Goals of National tax policy 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505200" y="1905000"/>
            <a:ext cx="5181600" cy="4114800"/>
          </a:xfrm>
        </p:spPr>
        <p:txBody>
          <a:bodyPr/>
          <a:lstStyle/>
          <a:p>
            <a:r>
              <a:rPr lang="en-US" dirty="0" smtClean="0"/>
              <a:t>Fiscal </a:t>
            </a:r>
          </a:p>
          <a:p>
            <a:r>
              <a:rPr lang="en-US" dirty="0" smtClean="0"/>
              <a:t>Economical </a:t>
            </a:r>
          </a:p>
          <a:p>
            <a:r>
              <a:rPr lang="en-US" dirty="0" smtClean="0"/>
              <a:t>Social </a:t>
            </a:r>
          </a:p>
          <a:p>
            <a:r>
              <a:rPr lang="en-US" dirty="0" smtClean="0"/>
              <a:t>Ecological </a:t>
            </a:r>
          </a:p>
          <a:p>
            <a:r>
              <a:rPr lang="en-US" dirty="0" smtClean="0"/>
              <a:t>International </a:t>
            </a:r>
            <a:endParaRPr lang="th-TH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Models of National taxation policy</a:t>
            </a:r>
            <a:endParaRPr lang="th-TH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</p:nvPr>
        </p:nvGraphicFramePr>
        <p:xfrm>
          <a:off x="914400" y="1981200"/>
          <a:ext cx="7772400" cy="3108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54480"/>
                <a:gridCol w="1554480"/>
                <a:gridCol w="1158240"/>
                <a:gridCol w="1447800"/>
                <a:gridCol w="20574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Name 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Tax</a:t>
                      </a:r>
                      <a:r>
                        <a:rPr lang="en-US" baseline="0" dirty="0" smtClean="0"/>
                        <a:t> burden 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Budget</a:t>
                      </a:r>
                      <a:r>
                        <a:rPr lang="en-US" baseline="0" dirty="0" smtClean="0"/>
                        <a:t> spends 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Social spends 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Conditions of usage </a:t>
                      </a:r>
                      <a:endParaRPr lang="th-TH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Maximal taxes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High 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High 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High 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Crisis, reformation, modernization  </a:t>
                      </a:r>
                      <a:endParaRPr lang="th-TH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aseline="0" dirty="0" smtClean="0"/>
                        <a:t> Development 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Moderate 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Low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Moderate 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In the periods of stabile</a:t>
                      </a:r>
                      <a:r>
                        <a:rPr lang="en-US" baseline="0" dirty="0" smtClean="0"/>
                        <a:t> economic development</a:t>
                      </a:r>
                      <a:endParaRPr lang="th-TH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Stimulating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Low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Moderate 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Low 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Stimulating</a:t>
                      </a:r>
                      <a:r>
                        <a:rPr lang="en-US" baseline="0" dirty="0" smtClean="0"/>
                        <a:t> of business in the period of recession </a:t>
                      </a:r>
                      <a:endParaRPr lang="th-TH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275</TotalTime>
  <Words>355</Words>
  <Application>Microsoft Office PowerPoint</Application>
  <PresentationFormat>On-screen Show (4:3)</PresentationFormat>
  <Paragraphs>55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Equity</vt:lpstr>
      <vt:lpstr>3 Tax system    </vt:lpstr>
      <vt:lpstr>National System of taxation </vt:lpstr>
      <vt:lpstr>Depending on the level of tax burden we can define : </vt:lpstr>
      <vt:lpstr>Depending on the share of indirect taxes we can define </vt:lpstr>
      <vt:lpstr>Depending on the distribution of taxes between the levels of state and municipal authorities </vt:lpstr>
      <vt:lpstr>Goals of National tax policy </vt:lpstr>
      <vt:lpstr>Models of National taxation policy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in taxation</dc:title>
  <dc:creator>HP007</dc:creator>
  <cp:lastModifiedBy>HP037</cp:lastModifiedBy>
  <cp:revision>30</cp:revision>
  <dcterms:created xsi:type="dcterms:W3CDTF">2006-08-16T00:00:00Z</dcterms:created>
  <dcterms:modified xsi:type="dcterms:W3CDTF">2013-03-05T01:58:41Z</dcterms:modified>
</cp:coreProperties>
</file>