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44A75-47EC-43B2-8B42-D22EE32A7C87}" type="datetimeFigureOut">
              <a:rPr lang="th-TH" smtClean="0"/>
              <a:t>05/09/56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EF389-1925-499D-8C56-CE46371D092C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7432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Tax system </a:t>
            </a:r>
          </a:p>
          <a:p>
            <a:pPr lvl="0"/>
            <a:r>
              <a:rPr lang="en-US" dirty="0" smtClean="0"/>
              <a:t>Tax systems of countries of the world </a:t>
            </a:r>
          </a:p>
          <a:p>
            <a:pPr lvl="0"/>
            <a:r>
              <a:rPr lang="en-US" dirty="0" smtClean="0"/>
              <a:t>State tax policy: directions, functions and methods   </a:t>
            </a:r>
          </a:p>
          <a:p>
            <a:pPr lvl="0"/>
            <a:endParaRPr lang="th-TH" dirty="0" smtClean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4</a:t>
            </a:r>
            <a:r>
              <a:rPr smtClean="0"/>
              <a:t>-5</a:t>
            </a:r>
            <a:r>
              <a:rPr smtClean="0"/>
              <a:t>. </a:t>
            </a:r>
            <a:r>
              <a:rPr smtClean="0"/>
              <a:t>Personal Income Tax</a:t>
            </a:r>
            <a:r>
              <a:rPr lang="th-TH" dirty="0" smtClean="0"/>
              <a:t> </a:t>
            </a:r>
            <a:r>
              <a:rPr smtClean="0"/>
              <a:t/>
            </a:r>
            <a:br>
              <a:rPr smtClean="0"/>
            </a:br>
            <a:endParaRPr lang="th-T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Allowances (Exemptions) allowed for the calculation of PIT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09600" y="1447800"/>
          <a:ext cx="77724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32004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exemption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Social insurance contributions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Amount actually paid by taxpayer or spouse</a:t>
                      </a:r>
                      <a:br>
                        <a:rPr lang="en-US" dirty="0" smtClean="0"/>
                      </a:b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Charitable contributions</a:t>
                      </a:r>
                      <a:r>
                        <a:rPr lang="en-US" dirty="0" smtClean="0"/>
                        <a:t>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Amount actually donated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but not exceeding 10% of assessable income after all standard deductions and allowances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Progressive Tax Rates</a:t>
            </a:r>
            <a:r>
              <a:rPr lang="en-US" dirty="0" smtClean="0"/>
              <a:t> 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4419600"/>
                <a:gridCol w="25908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Taxable Income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(baht)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Tax Rate (%)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 150, 000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th-TH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150,001 - 500,000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th-TH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500,001 - 1,000,000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th-TH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1,000,001 - 4,000,000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th-TH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 4,</a:t>
                      </a:r>
                      <a:r>
                        <a:rPr lang="en-US" baseline="0" dirty="0" smtClean="0"/>
                        <a:t> 000, 000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533400"/>
            <a:ext cx="7772400" cy="5486400"/>
          </a:xfrm>
        </p:spPr>
        <p:txBody>
          <a:bodyPr/>
          <a:lstStyle/>
          <a:p>
            <a:r>
              <a:rPr lang="en-US" dirty="0" smtClean="0"/>
              <a:t>Personal Income Tax (PIT) is a direct tax levied on income of a person.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person means: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       a natural person (an individual) </a:t>
            </a:r>
            <a:br>
              <a:rPr lang="en-US" dirty="0" smtClean="0"/>
            </a:br>
            <a:r>
              <a:rPr lang="en-US" dirty="0" smtClean="0"/>
              <a:t>        a non-registered ordinary partnership </a:t>
            </a:r>
            <a:br>
              <a:rPr lang="en-US" dirty="0" smtClean="0"/>
            </a:br>
            <a:r>
              <a:rPr lang="en-US" dirty="0" smtClean="0"/>
              <a:t>        a non-juristic body of person. </a:t>
            </a:r>
            <a:br>
              <a:rPr lang="en-US" dirty="0" smtClean="0"/>
            </a:br>
            <a:r>
              <a:rPr lang="en-US" dirty="0" smtClean="0"/>
              <a:t>      </a:t>
            </a:r>
          </a:p>
          <a:p>
            <a:r>
              <a:rPr lang="en-US" dirty="0" smtClean="0"/>
              <a:t>In general, a person subject to PIT has to file a tax return and pay tax by the end of March following the tax year which begins on January 1 and ends on December 31 every year. </a:t>
            </a:r>
            <a:br>
              <a:rPr lang="en-US" dirty="0" smtClean="0"/>
            </a:br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Taxpayers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Taxpayers are classified into “resident” and “non-resident”. </a:t>
            </a:r>
          </a:p>
          <a:p>
            <a:r>
              <a:rPr lang="en-US" dirty="0" smtClean="0"/>
              <a:t>“Resident” means any individual residing in Thailand for a period or several periods in total of at least 180 days in a tax year (January 1 – December 31). A resident of Thailand has a duty to pay tax on income remitted from a source in Thailand as well as on any income from a foreign source in connection with the taxpayers’ employment or business carried on abroad or a property situated abroad, and that income is remitted into Thailand within the year that the taxpayer receives that income (i.e. cash basis).</a:t>
            </a:r>
          </a:p>
          <a:p>
            <a:r>
              <a:rPr lang="en-US" dirty="0" smtClean="0"/>
              <a:t>A non-resident is subject to tax only on income from sources in Thailand. </a:t>
            </a:r>
            <a:br>
              <a:rPr lang="en-US" dirty="0" smtClean="0"/>
            </a:b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TAX BASE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       </a:t>
            </a:r>
            <a:r>
              <a:rPr lang="en-US" b="1" dirty="0" smtClean="0"/>
              <a:t>2.1  Assessable Income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Income that must be included for the purpose of PIT computation is called “assessable income”. </a:t>
            </a:r>
          </a:p>
          <a:p>
            <a:pPr>
              <a:buNone/>
            </a:pPr>
            <a:r>
              <a:rPr lang="en-US" dirty="0" smtClean="0"/>
              <a:t>Besides cash, assessable income includes in-kind benefits such as a rent-free employer-provided home and the amount of tax paid by the employer on behalf of the employee.</a:t>
            </a: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Assessable income is divided into 8 categories as follows :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305800" cy="5105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    (1) income from personal services rendered to employers such as salaries, wages, employer-provided stock options, work-related compensation and fringe benefits; </a:t>
            </a:r>
          </a:p>
          <a:p>
            <a:pPr>
              <a:buNone/>
            </a:pPr>
            <a:r>
              <a:rPr lang="en-US" dirty="0" smtClean="0"/>
              <a:t>     (2) income from contract for hire, positions or services rendered;</a:t>
            </a:r>
          </a:p>
          <a:p>
            <a:pPr>
              <a:buNone/>
            </a:pPr>
            <a:r>
              <a:rPr lang="en-US" dirty="0" smtClean="0"/>
              <a:t>     (3) income from goodwill, copyright, franchise, patent, annuity, or income in the nature of annual payments derived from a will, juristic act, or judgment of the Court; </a:t>
            </a:r>
          </a:p>
          <a:p>
            <a:pPr>
              <a:buNone/>
            </a:pPr>
            <a:r>
              <a:rPr lang="en-US" dirty="0" smtClean="0"/>
              <a:t>     (4) income in the nature of dividends, interest on deposits with banks in Thailand, shares of profits or other benefits from a juristic company, juristic partnership, or mutual fund, payments received as a result of the reduction of capital, a bonus, an increased capital holdings, gains from transferring of shares or partnership holdings; </a:t>
            </a:r>
          </a:p>
          <a:p>
            <a:pPr>
              <a:buNone/>
            </a:pPr>
            <a:r>
              <a:rPr lang="en-US" dirty="0" smtClean="0"/>
              <a:t>     (5) income from lease of property, breaches of hire-purchase contracts, and breach of installment sales contracts; </a:t>
            </a:r>
          </a:p>
          <a:p>
            <a:pPr>
              <a:buNone/>
            </a:pPr>
            <a:r>
              <a:rPr lang="en-US" dirty="0" smtClean="0"/>
              <a:t>     (6) income from liberal professions such as law, medicine, engineering, architecture, accountancy and fine arts; </a:t>
            </a:r>
          </a:p>
          <a:p>
            <a:pPr>
              <a:buNone/>
            </a:pPr>
            <a:r>
              <a:rPr lang="en-US" dirty="0" smtClean="0"/>
              <a:t>     (7) income from construction and other contracts of work whereby the contractor provides essential materials other than tools; </a:t>
            </a:r>
          </a:p>
          <a:p>
            <a:pPr>
              <a:buNone/>
            </a:pPr>
            <a:r>
              <a:rPr lang="en-US" dirty="0" smtClean="0"/>
              <a:t>     (8) income from business, commerce, agriculture, industry, transport or any other income not specified in (1) – (7). </a:t>
            </a: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Rectangle 5"/>
          <p:cNvSpPr/>
          <p:nvPr/>
        </p:nvSpPr>
        <p:spPr>
          <a:xfrm>
            <a:off x="2133600" y="2971800"/>
            <a:ext cx="685800" cy="609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=</a:t>
            </a:r>
            <a:endParaRPr lang="th-TH" sz="3200" b="1" dirty="0"/>
          </a:p>
        </p:txBody>
      </p:sp>
      <p:sp>
        <p:nvSpPr>
          <p:cNvPr id="8" name="Rectangle 7"/>
          <p:cNvSpPr/>
          <p:nvPr/>
        </p:nvSpPr>
        <p:spPr>
          <a:xfrm>
            <a:off x="2743200" y="2590800"/>
            <a:ext cx="62484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Assessable Income - deductions - allowances</a:t>
            </a:r>
            <a:endParaRPr lang="th-TH" sz="2800" dirty="0"/>
          </a:p>
        </p:txBody>
      </p:sp>
      <p:sp>
        <p:nvSpPr>
          <p:cNvPr id="5" name="Rectangle 4"/>
          <p:cNvSpPr/>
          <p:nvPr/>
        </p:nvSpPr>
        <p:spPr>
          <a:xfrm>
            <a:off x="304800" y="2590800"/>
            <a:ext cx="19050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Taxable </a:t>
            </a:r>
          </a:p>
          <a:p>
            <a:pPr algn="ctr"/>
            <a:r>
              <a:rPr lang="en-US" sz="4000" dirty="0" smtClean="0"/>
              <a:t>income </a:t>
            </a:r>
            <a:endParaRPr lang="th-TH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09600" y="381000"/>
          <a:ext cx="8153399" cy="600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76"/>
                <a:gridCol w="3836894"/>
                <a:gridCol w="3916829"/>
              </a:tblGrid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 of income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Maximal deduction 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Income from employment 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    (Category (1) and (2)) 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40% of income but not 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exceeding 60,000 baht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Income received from copyright 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    (Category (3)) and income from 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    dividends and interests (Category 4)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 deductions are allowed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Income from rental of property</a:t>
                      </a:r>
                      <a:br>
                        <a:rPr lang="en-US" sz="2000" dirty="0" smtClean="0"/>
                      </a:b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Actual and reasonable expenses, or a lump sum deduction of 10% to 30% depending on the type of rented property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Income from liberal professions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Actual and reasonable expenses, or a lump sum deduction of 30% (except for the medical profession whereby 60% is allowed)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Income derived from business, commerce, agriculture, industry, transport, or any other income not specified in a. to f.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Actual and reasonable expenses, or 65% - 85% depending on the types of income</a:t>
                      </a:r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Allowances (Exemptions) allowed for the calculation of PIT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41148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exemption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Taxpayer (and a partner of non-juristic partnership of body of persons)</a:t>
                      </a:r>
                      <a:r>
                        <a:rPr lang="en-US" dirty="0" smtClean="0"/>
                        <a:t>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30,000 baht for the taxpayer </a:t>
                      </a:r>
                      <a:br>
                        <a:rPr lang="en-US" dirty="0" smtClean="0"/>
                      </a:b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Spouse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30,000 baht 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Child allowance </a:t>
                      </a:r>
                      <a:r>
                        <a:rPr lang="en-US" dirty="0" smtClean="0"/>
                        <a:t>(child under 25 years of age and studying at educational institution, or a minor, or an adjusted incompetent or quasi-incompetent person)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15,000 baht for each (limited to three children)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r>
                        <a:rPr lang="en-US" dirty="0" smtClean="0"/>
                        <a:t>dditional education allowance (additional allowance for child studying in educational institution in Thailand)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2,000 baht each child </a:t>
                      </a:r>
                      <a:br>
                        <a:rPr lang="en-US" dirty="0" smtClean="0"/>
                      </a:b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Parents allowance</a:t>
                      </a:r>
                      <a:r>
                        <a:rPr lang="en-US" dirty="0" smtClean="0"/>
                        <a:t>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30,000 baht for each of taxpayer’s and spouse’s parents if such parent is above 60 years old and earns less than 30,000 baht 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Allowances (Exemptions) allowed for the calculation of PIT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09600" y="1447800"/>
          <a:ext cx="77724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32004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exemption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Life insurance premium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Amount actually paid by taxpayer or spouse on the taxpayer's own life but not exceeding 100,000 baht each 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Contributions to approved Provident Fund or Retirement Mutual Fund (RMF)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Amount actually paid by taxpayer or spouse at the rate not more than 15% of wage, but not exceeding 500,000 baht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Contribution to Long Term Equity Fund (LTF)</a:t>
                      </a:r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Amount actually paid up to 15% of wage, but not exceeding 500,000 baht in a tax year, provided that the invested unit is held for at least 5 years, except in the case of incapacity or death during the investment period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Home mortgage interest</a:t>
                      </a:r>
                      <a:br>
                        <a:rPr lang="en-US" dirty="0" smtClean="0"/>
                      </a:b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Amount actually paid for the purpose of purchase or construction of a residential building in Thailand but not exceeding 100,000 baht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366</TotalTime>
  <Words>651</Words>
  <Application>Microsoft Office PowerPoint</Application>
  <PresentationFormat>On-screen Show (4:3)</PresentationFormat>
  <Paragraphs>103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4-5. Personal Income Tax  </vt:lpstr>
      <vt:lpstr>Slide 2</vt:lpstr>
      <vt:lpstr>Taxpayers</vt:lpstr>
      <vt:lpstr>TAX BASE </vt:lpstr>
      <vt:lpstr>Assessable income is divided into 8 categories as follows : </vt:lpstr>
      <vt:lpstr>Slide 6</vt:lpstr>
      <vt:lpstr>Slide 7</vt:lpstr>
      <vt:lpstr>Allowances (Exemptions) allowed for the calculation of PIT</vt:lpstr>
      <vt:lpstr>Allowances (Exemptions) allowed for the calculation of PIT</vt:lpstr>
      <vt:lpstr>Allowances (Exemptions) allowed for the calculation of PIT</vt:lpstr>
      <vt:lpstr>Progressive Tax Rates 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in taxation</dc:title>
  <dc:creator>HP007</dc:creator>
  <cp:lastModifiedBy>HP037</cp:lastModifiedBy>
  <cp:revision>39</cp:revision>
  <dcterms:created xsi:type="dcterms:W3CDTF">2006-08-16T00:00:00Z</dcterms:created>
  <dcterms:modified xsi:type="dcterms:W3CDTF">2013-09-05T03:49:37Z</dcterms:modified>
</cp:coreProperties>
</file>