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8"/>
  </p:handoutMasterIdLst>
  <p:sldIdLst>
    <p:sldId id="256" r:id="rId2"/>
    <p:sldId id="25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4" d="100"/>
          <a:sy n="84" d="100"/>
        </p:scale>
        <p:origin x="-147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F3055A4-9A9B-4038-8C43-CAAD9BF2F885}" type="datetimeFigureOut">
              <a:rPr lang="th-TH" smtClean="0"/>
              <a:t>05/09/56</a:t>
            </a:fld>
            <a:endParaRPr lang="th-TH"/>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h-TH"/>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777B90E-CAC7-43E2-8D42-C5FC01ECE647}" type="slidenum">
              <a:rPr lang="th-TH" smtClean="0"/>
              <a:t>‹#›</a:t>
            </a:fld>
            <a:endParaRPr lang="th-TH"/>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9/5/2013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9/5/2013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9/5/2013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9/5/2013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9/5/2013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2743200"/>
          </a:xfrm>
        </p:spPr>
        <p:txBody>
          <a:bodyPr>
            <a:normAutofit/>
          </a:bodyPr>
          <a:lstStyle/>
          <a:p>
            <a:pPr lvl="0"/>
            <a:r>
              <a:rPr lang="en-US" dirty="0" smtClean="0"/>
              <a:t>Taxpayers </a:t>
            </a:r>
          </a:p>
          <a:p>
            <a:pPr lvl="0"/>
            <a:r>
              <a:rPr lang="en-US" dirty="0" smtClean="0"/>
              <a:t>Tax base </a:t>
            </a:r>
          </a:p>
          <a:p>
            <a:pPr lvl="0"/>
            <a:r>
              <a:rPr lang="en-US" dirty="0" smtClean="0"/>
              <a:t>Tax calculation </a:t>
            </a:r>
          </a:p>
          <a:p>
            <a:pPr lvl="0"/>
            <a:r>
              <a:rPr lang="en-US" dirty="0" smtClean="0"/>
              <a:t>Tax exemption </a:t>
            </a:r>
          </a:p>
          <a:p>
            <a:pPr lvl="0"/>
            <a:r>
              <a:rPr lang="en-US" dirty="0" smtClean="0"/>
              <a:t>Tax preferences </a:t>
            </a:r>
          </a:p>
          <a:p>
            <a:pPr lvl="0"/>
            <a:endParaRPr lang="th-TH" dirty="0" smtClean="0"/>
          </a:p>
          <a:p>
            <a:endParaRPr lang="th-TH" dirty="0"/>
          </a:p>
        </p:txBody>
      </p:sp>
      <p:sp>
        <p:nvSpPr>
          <p:cNvPr id="2" name="Title 1"/>
          <p:cNvSpPr>
            <a:spLocks noGrp="1"/>
          </p:cNvSpPr>
          <p:nvPr>
            <p:ph type="ctrTitle"/>
          </p:nvPr>
        </p:nvSpPr>
        <p:spPr/>
        <p:txBody>
          <a:bodyPr>
            <a:normAutofit fontScale="90000"/>
          </a:bodyPr>
          <a:lstStyle/>
          <a:p>
            <a:r>
              <a:rPr smtClean="0"/>
              <a:t>6-7.</a:t>
            </a:r>
            <a:br>
              <a:rPr smtClean="0"/>
            </a:br>
            <a:r>
              <a:rPr smtClean="0"/>
              <a:t>Corporative </a:t>
            </a:r>
            <a:r>
              <a:rPr smtClean="0"/>
              <a:t>Income Tax</a:t>
            </a:r>
            <a:r>
              <a:rPr lang="th-TH" dirty="0" smtClean="0"/>
              <a:t> </a:t>
            </a:r>
            <a:r>
              <a:rPr smtClean="0"/>
              <a:t/>
            </a:r>
            <a:br>
              <a:rPr smtClean="0"/>
            </a:br>
            <a:endParaRPr lang="th-TH"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fontScale="90000"/>
          </a:bodyPr>
          <a:lstStyle/>
          <a:p>
            <a:pPr algn="ctr"/>
            <a:r>
              <a:rPr lang="en-US" sz="2000" dirty="0" smtClean="0">
                <a:solidFill>
                  <a:schemeClr val="tx1"/>
                </a:solidFill>
              </a:rPr>
              <a:t>The following items </a:t>
            </a:r>
            <a:r>
              <a:rPr lang="en-US" sz="2000" b="1" dirty="0" smtClean="0">
                <a:solidFill>
                  <a:schemeClr val="tx1"/>
                </a:solidFill>
              </a:rPr>
              <a:t>shall not be allowed</a:t>
            </a:r>
            <a:r>
              <a:rPr lang="en-US" sz="2000" dirty="0" smtClean="0">
                <a:solidFill>
                  <a:schemeClr val="tx1"/>
                </a:solidFill>
              </a:rPr>
              <a:t> as expenses in the calculation of net profits: </a:t>
            </a:r>
            <a:br>
              <a:rPr lang="en-US" sz="2000" dirty="0" smtClean="0">
                <a:solidFill>
                  <a:schemeClr val="tx1"/>
                </a:solidFill>
              </a:rPr>
            </a:br>
            <a:endParaRPr lang="th-TH" sz="2000" dirty="0">
              <a:solidFill>
                <a:schemeClr val="tx1"/>
              </a:solidFill>
            </a:endParaRPr>
          </a:p>
        </p:txBody>
      </p:sp>
      <p:sp>
        <p:nvSpPr>
          <p:cNvPr id="3" name="Content Placeholder 2"/>
          <p:cNvSpPr>
            <a:spLocks noGrp="1"/>
          </p:cNvSpPr>
          <p:nvPr>
            <p:ph sz="quarter" idx="1"/>
          </p:nvPr>
        </p:nvSpPr>
        <p:spPr>
          <a:xfrm>
            <a:off x="914400" y="914400"/>
            <a:ext cx="7772400" cy="5105400"/>
          </a:xfrm>
        </p:spPr>
        <p:txBody>
          <a:bodyPr>
            <a:normAutofit fontScale="85000" lnSpcReduction="20000"/>
          </a:bodyPr>
          <a:lstStyle/>
          <a:p>
            <a:pPr>
              <a:buNone/>
            </a:pPr>
            <a:r>
              <a:rPr lang="en-US" dirty="0" smtClean="0"/>
              <a:t>    (1)  Reserves except</a:t>
            </a:r>
            <a:br>
              <a:rPr lang="en-US" dirty="0" smtClean="0"/>
            </a:br>
            <a:r>
              <a:rPr lang="en-US" dirty="0" smtClean="0"/>
              <a:t>(2)  Fund except provident fund under the rules, procedures and conditions prescribed by a Ministerial regulations.</a:t>
            </a:r>
            <a:br>
              <a:rPr lang="en-US" dirty="0" smtClean="0"/>
            </a:br>
            <a:r>
              <a:rPr lang="en-US" dirty="0" smtClean="0"/>
              <a:t>(3) Expense for personal, gift, or charitable purpose except expense for public charity, or for public benefit </a:t>
            </a:r>
            <a:br>
              <a:rPr lang="en-US" dirty="0" smtClean="0"/>
            </a:br>
            <a:r>
              <a:rPr lang="en-US" dirty="0" smtClean="0"/>
              <a:t>(4) Entertainment or service fees</a:t>
            </a:r>
            <a:br>
              <a:rPr lang="en-US" dirty="0" smtClean="0"/>
            </a:br>
            <a:r>
              <a:rPr lang="en-US" dirty="0" smtClean="0"/>
              <a:t>(5) Capital expense or expense for the addition, change, expansion or improvement of an asset but not for repair in order to maintain its present condition.</a:t>
            </a:r>
            <a:br>
              <a:rPr lang="en-US" dirty="0" smtClean="0"/>
            </a:br>
            <a:r>
              <a:rPr lang="en-US" dirty="0" smtClean="0"/>
              <a:t>(6) Fine and/or surcharge, criminal fine, income tax of a company or juristic partnership.</a:t>
            </a:r>
            <a:br>
              <a:rPr lang="en-US" dirty="0" smtClean="0"/>
            </a:br>
            <a:r>
              <a:rPr lang="en-US" dirty="0" smtClean="0"/>
              <a:t>(7) The withdrawal of money without remuneration of a partner in a juristic partnership</a:t>
            </a:r>
            <a:br>
              <a:rPr lang="en-US" dirty="0" smtClean="0"/>
            </a:br>
            <a:r>
              <a:rPr lang="en-US" dirty="0" smtClean="0"/>
              <a:t>(8) The part of salary of a shareholder or partner which is paid in excess of appropriate amount.</a:t>
            </a:r>
            <a:br>
              <a:rPr lang="en-US" dirty="0" smtClean="0"/>
            </a:br>
            <a:r>
              <a:rPr lang="en-US" dirty="0" smtClean="0"/>
              <a:t/>
            </a:r>
            <a:br>
              <a:rPr lang="en-US" dirty="0" smtClean="0"/>
            </a:br>
            <a:endParaRPr lang="th-TH"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fontScale="90000"/>
          </a:bodyPr>
          <a:lstStyle/>
          <a:p>
            <a:pPr algn="ctr"/>
            <a:r>
              <a:rPr lang="en-US" sz="2400" dirty="0" smtClean="0">
                <a:solidFill>
                  <a:schemeClr val="tx1"/>
                </a:solidFill>
              </a:rPr>
              <a:t>The following items </a:t>
            </a:r>
            <a:r>
              <a:rPr lang="en-US" sz="2400" b="1" dirty="0" smtClean="0">
                <a:solidFill>
                  <a:schemeClr val="tx1"/>
                </a:solidFill>
              </a:rPr>
              <a:t>shall not be allowed</a:t>
            </a:r>
            <a:r>
              <a:rPr lang="en-US" sz="2400" dirty="0" smtClean="0">
                <a:solidFill>
                  <a:schemeClr val="tx1"/>
                </a:solidFill>
              </a:rPr>
              <a:t> as expenses in the calculation of net profits:</a:t>
            </a:r>
            <a:endParaRPr lang="th-TH" sz="2400" dirty="0"/>
          </a:p>
        </p:txBody>
      </p:sp>
      <p:sp>
        <p:nvSpPr>
          <p:cNvPr id="3" name="Content Placeholder 2"/>
          <p:cNvSpPr>
            <a:spLocks noGrp="1"/>
          </p:cNvSpPr>
          <p:nvPr>
            <p:ph sz="quarter" idx="1"/>
          </p:nvPr>
        </p:nvSpPr>
        <p:spPr>
          <a:xfrm>
            <a:off x="914400" y="990600"/>
            <a:ext cx="7772400" cy="5562600"/>
          </a:xfrm>
        </p:spPr>
        <p:txBody>
          <a:bodyPr>
            <a:normAutofit fontScale="85000" lnSpcReduction="20000"/>
          </a:bodyPr>
          <a:lstStyle/>
          <a:p>
            <a:pPr>
              <a:buNone/>
            </a:pPr>
            <a:r>
              <a:rPr lang="en-US" dirty="0" smtClean="0"/>
              <a:t>(9) Remuneration for assets which a company or juristic partnership owns and uses.</a:t>
            </a:r>
          </a:p>
          <a:p>
            <a:pPr>
              <a:buNone/>
            </a:pPr>
            <a:r>
              <a:rPr lang="en-US" dirty="0" smtClean="0"/>
              <a:t>(10) Interest paid to equity, reserves or funds of the company or juristic partnership itself. </a:t>
            </a:r>
          </a:p>
          <a:p>
            <a:pPr>
              <a:buNone/>
            </a:pPr>
            <a:r>
              <a:rPr lang="en-US" dirty="0" smtClean="0"/>
              <a:t>(11) Damages claimable from an insurance or other protection contracts or loss from previous accounting periods except net loss carried forward for five years up to the present accounting period. </a:t>
            </a:r>
          </a:p>
          <a:p>
            <a:pPr>
              <a:buNone/>
            </a:pPr>
            <a:r>
              <a:rPr lang="en-US" dirty="0" smtClean="0"/>
              <a:t>(12)  Expense which is not for the purpose of making profits or for the business.</a:t>
            </a:r>
          </a:p>
          <a:p>
            <a:pPr>
              <a:buNone/>
            </a:pPr>
            <a:r>
              <a:rPr lang="en-US" dirty="0" smtClean="0"/>
              <a:t>(13)  Expense which is not for the purpose of business in Thailand.</a:t>
            </a:r>
          </a:p>
          <a:p>
            <a:pPr>
              <a:buNone/>
            </a:pPr>
            <a:r>
              <a:rPr lang="en-US" dirty="0" smtClean="0"/>
              <a:t>(14) Value of lost or depleted natural resources due to the carrying on of business</a:t>
            </a:r>
          </a:p>
          <a:p>
            <a:pPr>
              <a:buNone/>
            </a:pPr>
            <a:r>
              <a:rPr lang="en-US" dirty="0" smtClean="0"/>
              <a:t>(15)  Expense which a payer cannot identify the recipient.</a:t>
            </a:r>
          </a:p>
          <a:p>
            <a:pPr>
              <a:buNone/>
            </a:pPr>
            <a:r>
              <a:rPr lang="en-US" dirty="0" smtClean="0"/>
              <a:t>(16)  Any expense payable from profits received after the end of an accounting period.</a:t>
            </a:r>
            <a:br>
              <a:rPr lang="en-US" dirty="0" smtClean="0"/>
            </a:br>
            <a:r>
              <a:rPr lang="en-US" dirty="0" smtClean="0"/>
              <a:t>               </a:t>
            </a:r>
            <a:br>
              <a:rPr lang="en-US" dirty="0" smtClean="0"/>
            </a:br>
            <a:r>
              <a:rPr lang="en-US" dirty="0" smtClean="0"/>
              <a:t/>
            </a:r>
            <a:br>
              <a:rPr lang="en-US" dirty="0" smtClean="0"/>
            </a:br>
            <a:endParaRPr lang="th-TH"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Tax Rates </a:t>
            </a:r>
            <a:br>
              <a:rPr lang="en-US" b="1" dirty="0" smtClean="0"/>
            </a:br>
            <a:endParaRPr lang="th-TH" dirty="0"/>
          </a:p>
        </p:txBody>
      </p:sp>
      <p:sp>
        <p:nvSpPr>
          <p:cNvPr id="3" name="Content Placeholder 2"/>
          <p:cNvSpPr>
            <a:spLocks noGrp="1"/>
          </p:cNvSpPr>
          <p:nvPr>
            <p:ph sz="quarter" idx="1"/>
          </p:nvPr>
        </p:nvSpPr>
        <p:spPr/>
        <p:txBody>
          <a:bodyPr/>
          <a:lstStyle/>
          <a:p>
            <a:pPr>
              <a:buNone/>
            </a:pPr>
            <a:endParaRPr lang="en-US" dirty="0" smtClean="0"/>
          </a:p>
          <a:p>
            <a:pPr>
              <a:buNone/>
            </a:pPr>
            <a:r>
              <a:rPr lang="en-US" dirty="0" smtClean="0"/>
              <a:t> The corporate income tax rate in Thailand is 23 % on net profit (accounting period 2012, accounting periods 2013-2014 will be 20%) . </a:t>
            </a:r>
          </a:p>
          <a:p>
            <a:pPr>
              <a:buNone/>
            </a:pPr>
            <a:r>
              <a:rPr lang="en-US" dirty="0" smtClean="0"/>
              <a:t>However, the rates vary depending on types of taxpayers</a:t>
            </a:r>
            <a:br>
              <a:rPr lang="en-US" dirty="0" smtClean="0"/>
            </a:br>
            <a:endParaRPr lang="th-TH"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914400" y="609600"/>
          <a:ext cx="7772400" cy="5039360"/>
        </p:xfrm>
        <a:graphic>
          <a:graphicData uri="http://schemas.openxmlformats.org/drawingml/2006/table">
            <a:tbl>
              <a:tblPr firstRow="1" bandRow="1">
                <a:tableStyleId>{5C22544A-7EE6-4342-B048-85BDC9FD1C3A}</a:tableStyleId>
              </a:tblPr>
              <a:tblGrid>
                <a:gridCol w="3429000"/>
                <a:gridCol w="3276600"/>
                <a:gridCol w="1066800"/>
              </a:tblGrid>
              <a:tr h="370840">
                <a:tc>
                  <a:txBody>
                    <a:bodyPr/>
                    <a:lstStyle/>
                    <a:p>
                      <a:pPr algn="ctr"/>
                      <a:r>
                        <a:rPr lang="en-US" dirty="0" smtClean="0"/>
                        <a:t>Taxpayer</a:t>
                      </a:r>
                      <a:endParaRPr lang="th-TH" dirty="0"/>
                    </a:p>
                  </a:txBody>
                  <a:tcPr/>
                </a:tc>
                <a:tc>
                  <a:txBody>
                    <a:bodyPr/>
                    <a:lstStyle/>
                    <a:p>
                      <a:pPr algn="ctr"/>
                      <a:r>
                        <a:rPr lang="en-US" dirty="0" smtClean="0"/>
                        <a:t>Tax base</a:t>
                      </a:r>
                      <a:endParaRPr lang="th-TH" dirty="0"/>
                    </a:p>
                  </a:txBody>
                  <a:tcPr/>
                </a:tc>
                <a:tc>
                  <a:txBody>
                    <a:bodyPr/>
                    <a:lstStyle/>
                    <a:p>
                      <a:pPr algn="ctr"/>
                      <a:r>
                        <a:rPr lang="en-US" dirty="0" smtClean="0"/>
                        <a:t>Rate</a:t>
                      </a:r>
                      <a:endParaRPr lang="th-TH" dirty="0"/>
                    </a:p>
                  </a:txBody>
                  <a:tcPr/>
                </a:tc>
              </a:tr>
              <a:tr h="695960">
                <a:tc rowSpan="2">
                  <a:txBody>
                    <a:bodyPr/>
                    <a:lstStyle/>
                    <a:p>
                      <a:r>
                        <a:rPr lang="en-US" dirty="0" smtClean="0"/>
                        <a:t>Small company</a:t>
                      </a:r>
                    </a:p>
                    <a:p>
                      <a:r>
                        <a:rPr lang="en-US" dirty="0" smtClean="0"/>
                        <a:t>A small company refers to any company with paid-up capital less than 5 million baht at the end of each accounting period.</a:t>
                      </a:r>
                      <a:endParaRPr lang="th-TH" dirty="0" smtClean="0"/>
                    </a:p>
                    <a:p>
                      <a:endParaRPr lang="th-TH" dirty="0"/>
                    </a:p>
                  </a:txBody>
                  <a:tcPr/>
                </a:tc>
                <a:tc>
                  <a:txBody>
                    <a:bodyPr/>
                    <a:lstStyle/>
                    <a:p>
                      <a:r>
                        <a:rPr lang="en-US" dirty="0" smtClean="0"/>
                        <a:t>Net profit not exceeding 1 million baht </a:t>
                      </a:r>
                      <a:br>
                        <a:rPr lang="en-US" dirty="0" smtClean="0"/>
                      </a:br>
                      <a:endParaRPr lang="th-TH" dirty="0"/>
                    </a:p>
                  </a:txBody>
                  <a:tcPr/>
                </a:tc>
                <a:tc>
                  <a:txBody>
                    <a:bodyPr/>
                    <a:lstStyle/>
                    <a:p>
                      <a:pPr algn="ctr"/>
                      <a:r>
                        <a:rPr lang="en-US" dirty="0" smtClean="0"/>
                        <a:t>15%</a:t>
                      </a:r>
                      <a:endParaRPr lang="th-TH" dirty="0"/>
                    </a:p>
                  </a:txBody>
                  <a:tcPr/>
                </a:tc>
              </a:tr>
              <a:tr h="619760">
                <a:tc vMerge="1">
                  <a:txBody>
                    <a:bodyPr/>
                    <a:lstStyle/>
                    <a:p>
                      <a:endParaRPr lang="th-TH" dirty="0"/>
                    </a:p>
                  </a:txBody>
                  <a:tcPr/>
                </a:tc>
                <a:tc>
                  <a:txBody>
                    <a:bodyPr/>
                    <a:lstStyle/>
                    <a:p>
                      <a:r>
                        <a:rPr lang="en-US" dirty="0" smtClean="0"/>
                        <a:t>Net profit over 1 million baht </a:t>
                      </a:r>
                      <a:endParaRPr lang="th-TH" dirty="0"/>
                    </a:p>
                  </a:txBody>
                  <a:tcPr/>
                </a:tc>
                <a:tc>
                  <a:txBody>
                    <a:bodyPr/>
                    <a:lstStyle/>
                    <a:p>
                      <a:pPr algn="ctr"/>
                      <a:r>
                        <a:rPr lang="en-US" dirty="0" smtClean="0"/>
                        <a:t>23 (20)%</a:t>
                      </a:r>
                      <a:endParaRPr lang="th-TH" dirty="0"/>
                    </a:p>
                  </a:txBody>
                  <a:tcPr/>
                </a:tc>
              </a:tr>
              <a:tr h="370840">
                <a:tc rowSpan="2">
                  <a:txBody>
                    <a:bodyPr/>
                    <a:lstStyle/>
                    <a:p>
                      <a:r>
                        <a:rPr lang="en-US" dirty="0" smtClean="0"/>
                        <a:t>Companies listed in Stock Exchange of Thailand (SET)</a:t>
                      </a:r>
                      <a:endParaRPr lang="th-TH"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Net profit for first 300 million baht</a:t>
                      </a:r>
                      <a:endParaRPr lang="th-TH" dirty="0"/>
                    </a:p>
                  </a:txBody>
                  <a:tcPr/>
                </a:tc>
                <a:tc>
                  <a:txBody>
                    <a:bodyPr/>
                    <a:lstStyle/>
                    <a:p>
                      <a:pPr algn="ctr"/>
                      <a:r>
                        <a:rPr lang="en-US" dirty="0" smtClean="0"/>
                        <a:t>25%</a:t>
                      </a:r>
                      <a:endParaRPr lang="th-TH" dirty="0"/>
                    </a:p>
                  </a:txBody>
                  <a:tcPr/>
                </a:tc>
              </a:tr>
              <a:tr h="370840">
                <a:tc vMerge="1">
                  <a:txBody>
                    <a:bodyPr/>
                    <a:lstStyle/>
                    <a:p>
                      <a:endParaRPr lang="th-TH" dirty="0"/>
                    </a:p>
                  </a:txBody>
                  <a:tcPr/>
                </a:tc>
                <a:tc>
                  <a:txBody>
                    <a:bodyPr/>
                    <a:lstStyle/>
                    <a:p>
                      <a:r>
                        <a:rPr lang="en-US" dirty="0" smtClean="0"/>
                        <a:t>Net profit for the amount exceeding 300 million baht</a:t>
                      </a:r>
                      <a:endParaRPr lang="th-TH" dirty="0"/>
                    </a:p>
                  </a:txBody>
                  <a:tcPr/>
                </a:tc>
                <a:tc>
                  <a:txBody>
                    <a:bodyPr/>
                    <a:lstStyle/>
                    <a:p>
                      <a:pPr algn="ctr"/>
                      <a:r>
                        <a:rPr lang="en-US" dirty="0" smtClean="0"/>
                        <a:t>30%</a:t>
                      </a:r>
                      <a:endParaRPr lang="th-TH" dirty="0"/>
                    </a:p>
                  </a:txBody>
                  <a:tcPr/>
                </a:tc>
              </a:tr>
              <a:tr h="370840">
                <a:tc>
                  <a:txBody>
                    <a:bodyPr/>
                    <a:lstStyle/>
                    <a:p>
                      <a:r>
                        <a:rPr lang="en-US" dirty="0" smtClean="0"/>
                        <a:t>Companies newly listed in Stock Exchange of Thailand (SET)</a:t>
                      </a:r>
                      <a:endParaRPr lang="th-TH" dirty="0"/>
                    </a:p>
                  </a:txBody>
                  <a:tcPr/>
                </a:tc>
                <a:tc>
                  <a:txBody>
                    <a:bodyPr/>
                    <a:lstStyle/>
                    <a:p>
                      <a:r>
                        <a:rPr lang="en-US" dirty="0" smtClean="0"/>
                        <a:t>Net profit </a:t>
                      </a:r>
                      <a:endParaRPr lang="th-TH" dirty="0"/>
                    </a:p>
                  </a:txBody>
                  <a:tcPr/>
                </a:tc>
                <a:tc>
                  <a:txBody>
                    <a:bodyPr/>
                    <a:lstStyle/>
                    <a:p>
                      <a:pPr algn="ctr"/>
                      <a:r>
                        <a:rPr lang="en-US" dirty="0" smtClean="0"/>
                        <a:t>25%</a:t>
                      </a:r>
                      <a:endParaRPr lang="th-TH" dirty="0"/>
                    </a:p>
                  </a:txBody>
                  <a:tcPr/>
                </a:tc>
              </a:tr>
              <a:tr h="370840">
                <a:tc>
                  <a:txBody>
                    <a:bodyPr/>
                    <a:lstStyle/>
                    <a:p>
                      <a:r>
                        <a:rPr lang="en-US" dirty="0" smtClean="0"/>
                        <a:t>Bank deriving profits from International Banking Facilities (IBF)</a:t>
                      </a:r>
                      <a:endParaRPr lang="th-TH" dirty="0"/>
                    </a:p>
                  </a:txBody>
                  <a:tcPr/>
                </a:tc>
                <a:tc>
                  <a:txBody>
                    <a:bodyPr/>
                    <a:lstStyle/>
                    <a:p>
                      <a:r>
                        <a:rPr lang="en-US" dirty="0" smtClean="0"/>
                        <a:t>Net profit </a:t>
                      </a:r>
                      <a:endParaRPr lang="th-TH" dirty="0"/>
                    </a:p>
                  </a:txBody>
                  <a:tcPr/>
                </a:tc>
                <a:tc>
                  <a:txBody>
                    <a:bodyPr/>
                    <a:lstStyle/>
                    <a:p>
                      <a:pPr algn="ctr"/>
                      <a:r>
                        <a:rPr lang="en-US" dirty="0" smtClean="0"/>
                        <a:t>10%</a:t>
                      </a:r>
                      <a:endParaRPr lang="th-TH" dirty="0"/>
                    </a:p>
                  </a:txBody>
                  <a:tcPr/>
                </a:tc>
              </a:tr>
              <a:tr h="370840">
                <a:tc>
                  <a:txBody>
                    <a:bodyPr/>
                    <a:lstStyle/>
                    <a:p>
                      <a:r>
                        <a:rPr lang="en-US" dirty="0" smtClean="0"/>
                        <a:t>Foreign company engaging in international transportation</a:t>
                      </a:r>
                      <a:endParaRPr lang="th-TH" dirty="0"/>
                    </a:p>
                  </a:txBody>
                  <a:tcPr/>
                </a:tc>
                <a:tc>
                  <a:txBody>
                    <a:bodyPr/>
                    <a:lstStyle/>
                    <a:p>
                      <a:r>
                        <a:rPr lang="en-US" dirty="0" smtClean="0"/>
                        <a:t>Gross receipts</a:t>
                      </a:r>
                      <a:endParaRPr lang="th-TH" dirty="0"/>
                    </a:p>
                  </a:txBody>
                  <a:tcPr/>
                </a:tc>
                <a:tc>
                  <a:txBody>
                    <a:bodyPr/>
                    <a:lstStyle/>
                    <a:p>
                      <a:pPr algn="ctr"/>
                      <a:r>
                        <a:rPr lang="en-US" dirty="0" smtClean="0"/>
                        <a:t>3%</a:t>
                      </a:r>
                      <a:endParaRPr lang="th-TH"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914400" y="1295400"/>
          <a:ext cx="7772400" cy="3205480"/>
        </p:xfrm>
        <a:graphic>
          <a:graphicData uri="http://schemas.openxmlformats.org/drawingml/2006/table">
            <a:tbl>
              <a:tblPr firstRow="1" bandRow="1">
                <a:tableStyleId>{5C22544A-7EE6-4342-B048-85BDC9FD1C3A}</a:tableStyleId>
              </a:tblPr>
              <a:tblGrid>
                <a:gridCol w="4038600"/>
                <a:gridCol w="2667000"/>
                <a:gridCol w="1066800"/>
              </a:tblGrid>
              <a:tr h="370840">
                <a:tc>
                  <a:txBody>
                    <a:bodyPr/>
                    <a:lstStyle/>
                    <a:p>
                      <a:pPr algn="ctr"/>
                      <a:r>
                        <a:rPr lang="en-US" dirty="0" smtClean="0"/>
                        <a:t>Taxpayer</a:t>
                      </a:r>
                      <a:endParaRPr lang="th-TH" dirty="0"/>
                    </a:p>
                  </a:txBody>
                  <a:tcPr/>
                </a:tc>
                <a:tc>
                  <a:txBody>
                    <a:bodyPr/>
                    <a:lstStyle/>
                    <a:p>
                      <a:pPr algn="ctr"/>
                      <a:r>
                        <a:rPr lang="en-US" dirty="0" smtClean="0"/>
                        <a:t>Tax base</a:t>
                      </a:r>
                      <a:endParaRPr lang="th-TH" dirty="0"/>
                    </a:p>
                  </a:txBody>
                  <a:tcPr/>
                </a:tc>
                <a:tc>
                  <a:txBody>
                    <a:bodyPr/>
                    <a:lstStyle/>
                    <a:p>
                      <a:pPr algn="ctr"/>
                      <a:r>
                        <a:rPr lang="en-US" dirty="0" smtClean="0"/>
                        <a:t>Rate</a:t>
                      </a:r>
                      <a:endParaRPr lang="th-TH" dirty="0"/>
                    </a:p>
                  </a:txBody>
                  <a:tcPr/>
                </a:tc>
              </a:tr>
              <a:tr h="370840">
                <a:tc>
                  <a:txBody>
                    <a:bodyPr/>
                    <a:lstStyle/>
                    <a:p>
                      <a:r>
                        <a:rPr lang="en-US" dirty="0" smtClean="0"/>
                        <a:t>Foreign company not carrying on business in Thailand receiving dividends from Thailand</a:t>
                      </a:r>
                      <a:endParaRPr lang="th-TH" dirty="0"/>
                    </a:p>
                  </a:txBody>
                  <a:tcPr/>
                </a:tc>
                <a:tc>
                  <a:txBody>
                    <a:bodyPr/>
                    <a:lstStyle/>
                    <a:p>
                      <a:r>
                        <a:rPr lang="en-US" dirty="0" smtClean="0"/>
                        <a:t>Gross receipts</a:t>
                      </a:r>
                      <a:endParaRPr lang="th-TH" dirty="0"/>
                    </a:p>
                  </a:txBody>
                  <a:tcPr/>
                </a:tc>
                <a:tc>
                  <a:txBody>
                    <a:bodyPr/>
                    <a:lstStyle/>
                    <a:p>
                      <a:pPr algn="ctr"/>
                      <a:r>
                        <a:rPr lang="en-US" dirty="0" smtClean="0"/>
                        <a:t>10%</a:t>
                      </a:r>
                      <a:endParaRPr lang="th-TH" dirty="0"/>
                    </a:p>
                  </a:txBody>
                  <a:tcPr/>
                </a:tc>
              </a:tr>
              <a:tr h="370840">
                <a:tc>
                  <a:txBody>
                    <a:bodyPr/>
                    <a:lstStyle/>
                    <a:p>
                      <a:r>
                        <a:rPr lang="en-US" dirty="0" smtClean="0"/>
                        <a:t>Foreign company not carrying on business in Thailand receiving other types of income apart from dividend from Thailand</a:t>
                      </a:r>
                      <a:endParaRPr lang="th-TH"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Gross receipts</a:t>
                      </a:r>
                      <a:endParaRPr lang="th-TH" dirty="0" smtClean="0"/>
                    </a:p>
                    <a:p>
                      <a:endParaRPr lang="th-TH" dirty="0"/>
                    </a:p>
                  </a:txBody>
                  <a:tcPr/>
                </a:tc>
                <a:tc>
                  <a:txBody>
                    <a:bodyPr/>
                    <a:lstStyle/>
                    <a:p>
                      <a:pPr algn="ctr"/>
                      <a:r>
                        <a:rPr lang="en-US" dirty="0" smtClean="0"/>
                        <a:t>15%</a:t>
                      </a:r>
                      <a:endParaRPr lang="th-TH" dirty="0"/>
                    </a:p>
                  </a:txBody>
                  <a:tcPr/>
                </a:tc>
              </a:tr>
              <a:tr h="370840">
                <a:tc>
                  <a:txBody>
                    <a:bodyPr/>
                    <a:lstStyle/>
                    <a:p>
                      <a:r>
                        <a:rPr lang="en-US" dirty="0" smtClean="0"/>
                        <a:t>Foreign company disposing profit out of Thailand.</a:t>
                      </a:r>
                      <a:endParaRPr lang="th-TH" dirty="0"/>
                    </a:p>
                  </a:txBody>
                  <a:tcPr/>
                </a:tc>
                <a:tc>
                  <a:txBody>
                    <a:bodyPr/>
                    <a:lstStyle/>
                    <a:p>
                      <a:r>
                        <a:rPr lang="en-US" dirty="0" smtClean="0"/>
                        <a:t>Amount disposed.</a:t>
                      </a:r>
                      <a:endParaRPr lang="th-TH" dirty="0"/>
                    </a:p>
                  </a:txBody>
                  <a:tcPr/>
                </a:tc>
                <a:tc>
                  <a:txBody>
                    <a:bodyPr/>
                    <a:lstStyle/>
                    <a:p>
                      <a:pPr algn="ctr"/>
                      <a:r>
                        <a:rPr lang="en-US" dirty="0" smtClean="0"/>
                        <a:t>10%</a:t>
                      </a:r>
                      <a:endParaRPr lang="th-TH" dirty="0"/>
                    </a:p>
                  </a:txBody>
                  <a:tcPr/>
                </a:tc>
              </a:tr>
              <a:tr h="370840">
                <a:tc>
                  <a:txBody>
                    <a:bodyPr/>
                    <a:lstStyle/>
                    <a:p>
                      <a:r>
                        <a:rPr lang="en-US" dirty="0" smtClean="0"/>
                        <a:t>Profitable association and foundation</a:t>
                      </a:r>
                      <a:endParaRPr lang="th-TH"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Gross receipts</a:t>
                      </a:r>
                      <a:endParaRPr lang="th-TH" dirty="0" smtClean="0"/>
                    </a:p>
                    <a:p>
                      <a:endParaRPr lang="th-TH" dirty="0"/>
                    </a:p>
                  </a:txBody>
                  <a:tcPr/>
                </a:tc>
                <a:tc>
                  <a:txBody>
                    <a:bodyPr/>
                    <a:lstStyle/>
                    <a:p>
                      <a:pPr algn="ctr"/>
                      <a:r>
                        <a:rPr lang="en-US" dirty="0" smtClean="0"/>
                        <a:t>2%</a:t>
                      </a:r>
                      <a:endParaRPr lang="th-TH"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chemeClr val="tx1"/>
                </a:solidFill>
              </a:rPr>
              <a:t>Withholding Tax </a:t>
            </a:r>
            <a:br>
              <a:rPr lang="en-US" b="1" dirty="0" smtClean="0">
                <a:solidFill>
                  <a:schemeClr val="tx1"/>
                </a:solidFill>
              </a:rPr>
            </a:br>
            <a:endParaRPr lang="th-TH" dirty="0">
              <a:solidFill>
                <a:schemeClr val="tx1"/>
              </a:solidFill>
            </a:endParaRPr>
          </a:p>
        </p:txBody>
      </p:sp>
      <p:sp>
        <p:nvSpPr>
          <p:cNvPr id="3" name="Content Placeholder 2"/>
          <p:cNvSpPr>
            <a:spLocks noGrp="1"/>
          </p:cNvSpPr>
          <p:nvPr>
            <p:ph sz="quarter" idx="1"/>
          </p:nvPr>
        </p:nvSpPr>
        <p:spPr>
          <a:xfrm>
            <a:off x="914400" y="914400"/>
            <a:ext cx="7772400" cy="5105400"/>
          </a:xfrm>
        </p:spPr>
        <p:txBody>
          <a:bodyPr>
            <a:normAutofit/>
          </a:bodyPr>
          <a:lstStyle/>
          <a:p>
            <a:pPr>
              <a:buNone/>
            </a:pPr>
            <a:r>
              <a:rPr lang="en-US" dirty="0" smtClean="0"/>
              <a:t>Certain types of income paid to companies are subject to withholding tax at source. </a:t>
            </a:r>
          </a:p>
          <a:p>
            <a:pPr>
              <a:buNone/>
            </a:pPr>
            <a:r>
              <a:rPr lang="en-US" dirty="0" smtClean="0"/>
              <a:t>The withholding tax rates depend on the types of income and the tax status of the recipient. </a:t>
            </a:r>
          </a:p>
          <a:p>
            <a:pPr>
              <a:buNone/>
            </a:pPr>
            <a:r>
              <a:rPr lang="en-US" dirty="0" smtClean="0"/>
              <a:t>The payer of income is required to file the return (Form CIT 53) and submit the amount of tax withheld to the District Revenue Offices within seven days of the following month in which the payment is made. </a:t>
            </a:r>
          </a:p>
          <a:p>
            <a:pPr>
              <a:buNone/>
            </a:pPr>
            <a:r>
              <a:rPr lang="en-US" dirty="0" smtClean="0"/>
              <a:t>The tax withheld will be credited against final tax liability of the taxpayer. The following are the withholding tax rates on some important types of income. </a:t>
            </a:r>
            <a:br>
              <a:rPr lang="en-US" dirty="0" smtClean="0"/>
            </a:br>
            <a:endParaRPr lang="th-TH"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990600" y="1066800"/>
          <a:ext cx="7772400" cy="4394200"/>
        </p:xfrm>
        <a:graphic>
          <a:graphicData uri="http://schemas.openxmlformats.org/drawingml/2006/table">
            <a:tbl>
              <a:tblPr firstRow="1" bandRow="1">
                <a:tableStyleId>{5C22544A-7EE6-4342-B048-85BDC9FD1C3A}</a:tableStyleId>
              </a:tblPr>
              <a:tblGrid>
                <a:gridCol w="2590800"/>
                <a:gridCol w="1066800"/>
                <a:gridCol w="4114800"/>
              </a:tblGrid>
              <a:tr h="370840">
                <a:tc>
                  <a:txBody>
                    <a:bodyPr/>
                    <a:lstStyle/>
                    <a:p>
                      <a:pPr algn="ctr"/>
                      <a:r>
                        <a:rPr lang="en-US" dirty="0" smtClean="0"/>
                        <a:t>Special incomes </a:t>
                      </a:r>
                      <a:endParaRPr lang="th-TH" dirty="0"/>
                    </a:p>
                  </a:txBody>
                  <a:tcPr/>
                </a:tc>
                <a:tc>
                  <a:txBody>
                    <a:bodyPr/>
                    <a:lstStyle/>
                    <a:p>
                      <a:endParaRPr lang="th-TH"/>
                    </a:p>
                  </a:txBody>
                  <a:tcPr/>
                </a:tc>
                <a:tc>
                  <a:txBody>
                    <a:bodyPr/>
                    <a:lstStyle/>
                    <a:p>
                      <a:endParaRPr lang="th-TH"/>
                    </a:p>
                  </a:txBody>
                  <a:tcPr/>
                </a:tc>
              </a:tr>
              <a:tr h="370840">
                <a:tc>
                  <a:txBody>
                    <a:bodyPr/>
                    <a:lstStyle/>
                    <a:p>
                      <a:r>
                        <a:rPr lang="en-US" b="1" dirty="0" smtClean="0"/>
                        <a:t>Dividends</a:t>
                      </a:r>
                      <a:endParaRPr lang="th-TH" dirty="0"/>
                    </a:p>
                  </a:txBody>
                  <a:tcPr/>
                </a:tc>
                <a:tc>
                  <a:txBody>
                    <a:bodyPr/>
                    <a:lstStyle/>
                    <a:p>
                      <a:pPr algn="ctr"/>
                      <a:r>
                        <a:rPr lang="th-TH" sz="2000" b="1" dirty="0" smtClean="0">
                          <a:latin typeface="+mn-lt"/>
                        </a:rPr>
                        <a:t>10 %</a:t>
                      </a:r>
                      <a:endParaRPr lang="th-TH" sz="2000" b="1" dirty="0">
                        <a:latin typeface="+mn-lt"/>
                      </a:endParaRPr>
                    </a:p>
                  </a:txBody>
                  <a:tcPr/>
                </a:tc>
                <a:tc>
                  <a:txBody>
                    <a:bodyPr/>
                    <a:lstStyle/>
                    <a:p>
                      <a:endParaRPr lang="th-TH" dirty="0"/>
                    </a:p>
                  </a:txBody>
                  <a:tcPr/>
                </a:tc>
              </a:tr>
              <a:tr h="370840">
                <a:tc>
                  <a:txBody>
                    <a:bodyPr/>
                    <a:lstStyle/>
                    <a:p>
                      <a:r>
                        <a:rPr lang="en-US" b="1" dirty="0" smtClean="0"/>
                        <a:t>Interest</a:t>
                      </a:r>
                      <a:endParaRPr lang="th-TH" dirty="0"/>
                    </a:p>
                  </a:txBody>
                  <a:tcPr/>
                </a:tc>
                <a:tc>
                  <a:txBody>
                    <a:bodyPr/>
                    <a:lstStyle/>
                    <a:p>
                      <a:pPr algn="ctr"/>
                      <a:r>
                        <a:rPr lang="th-TH" sz="2000" b="1" dirty="0" smtClean="0">
                          <a:latin typeface="+mn-lt"/>
                        </a:rPr>
                        <a:t>1 %</a:t>
                      </a:r>
                      <a:endParaRPr lang="th-TH" sz="2000" b="1" dirty="0">
                        <a:latin typeface="+mn-lt"/>
                      </a:endParaRPr>
                    </a:p>
                  </a:txBody>
                  <a:tcPr/>
                </a:tc>
                <a:tc>
                  <a:txBody>
                    <a:bodyPr/>
                    <a:lstStyle/>
                    <a:p>
                      <a:r>
                        <a:rPr lang="en-US" dirty="0" smtClean="0"/>
                        <a:t>Tax will be withheld on interest paid to associations or foundations at the rate of 10%. </a:t>
                      </a:r>
                      <a:endParaRPr lang="th-TH" dirty="0"/>
                    </a:p>
                  </a:txBody>
                  <a:tcPr/>
                </a:tc>
              </a:tr>
              <a:tr h="370840">
                <a:tc>
                  <a:txBody>
                    <a:bodyPr/>
                    <a:lstStyle/>
                    <a:p>
                      <a:r>
                        <a:rPr lang="en-US" b="1" dirty="0" smtClean="0"/>
                        <a:t>Royalties</a:t>
                      </a:r>
                      <a:endParaRPr lang="th-TH" dirty="0"/>
                    </a:p>
                  </a:txBody>
                  <a:tcPr/>
                </a:tc>
                <a:tc>
                  <a:txBody>
                    <a:bodyPr/>
                    <a:lstStyle/>
                    <a:p>
                      <a:pPr algn="ctr"/>
                      <a:r>
                        <a:rPr lang="th-TH" sz="2000" b="1" dirty="0" smtClean="0">
                          <a:latin typeface="+mn-lt"/>
                        </a:rPr>
                        <a:t>3%</a:t>
                      </a:r>
                      <a:endParaRPr lang="th-TH" sz="2000" b="1" dirty="0">
                        <a:latin typeface="+mn-lt"/>
                      </a:endParaRPr>
                    </a:p>
                  </a:txBody>
                  <a:tcPr/>
                </a:tc>
                <a:tc>
                  <a:txBody>
                    <a:bodyPr/>
                    <a:lstStyle/>
                    <a:p>
                      <a:r>
                        <a:rPr lang="en-US" dirty="0" smtClean="0"/>
                        <a:t>Royalties paid to associations or foundations are subject to 10% withholding tax rate. </a:t>
                      </a:r>
                      <a:endParaRPr lang="th-TH" dirty="0"/>
                    </a:p>
                  </a:txBody>
                  <a:tcPr/>
                </a:tc>
              </a:tr>
              <a:tr h="370840">
                <a:tc>
                  <a:txBody>
                    <a:bodyPr/>
                    <a:lstStyle/>
                    <a:p>
                      <a:r>
                        <a:rPr lang="en-US" b="1" dirty="0" smtClean="0"/>
                        <a:t>Advertising Fees</a:t>
                      </a:r>
                      <a:r>
                        <a:rPr lang="en-US" dirty="0" smtClean="0"/>
                        <a:t> </a:t>
                      </a:r>
                      <a:endParaRPr lang="th-TH" dirty="0"/>
                    </a:p>
                  </a:txBody>
                  <a:tcPr/>
                </a:tc>
                <a:tc>
                  <a:txBody>
                    <a:bodyPr/>
                    <a:lstStyle/>
                    <a:p>
                      <a:pPr algn="ctr"/>
                      <a:r>
                        <a:rPr lang="th-TH" sz="2000" b="1" dirty="0" smtClean="0">
                          <a:latin typeface="+mn-lt"/>
                        </a:rPr>
                        <a:t>2%</a:t>
                      </a:r>
                      <a:endParaRPr lang="th-TH" sz="2000" b="1" dirty="0">
                        <a:latin typeface="+mn-lt"/>
                      </a:endParaRPr>
                    </a:p>
                  </a:txBody>
                  <a:tcPr/>
                </a:tc>
                <a:tc>
                  <a:txBody>
                    <a:bodyPr/>
                    <a:lstStyle/>
                    <a:p>
                      <a:endParaRPr lang="th-TH" dirty="0"/>
                    </a:p>
                  </a:txBody>
                  <a:tcPr/>
                </a:tc>
              </a:tr>
              <a:tr h="370840">
                <a:tc rowSpan="2">
                  <a:txBody>
                    <a:bodyPr/>
                    <a:lstStyle/>
                    <a:p>
                      <a:r>
                        <a:rPr lang="en-US" b="1" dirty="0" smtClean="0"/>
                        <a:t>Service and professional fees</a:t>
                      </a:r>
                      <a:endParaRPr lang="th-TH" dirty="0"/>
                    </a:p>
                  </a:txBody>
                  <a:tcPr/>
                </a:tc>
                <a:tc>
                  <a:txBody>
                    <a:bodyPr/>
                    <a:lstStyle/>
                    <a:p>
                      <a:pPr algn="ctr"/>
                      <a:r>
                        <a:rPr lang="en-US" sz="2000" b="1" dirty="0" smtClean="0">
                          <a:latin typeface="+mn-lt"/>
                        </a:rPr>
                        <a:t>3%</a:t>
                      </a:r>
                      <a:endParaRPr lang="th-TH" sz="2000" b="1" dirty="0">
                        <a:latin typeface="+mn-lt"/>
                      </a:endParaRPr>
                    </a:p>
                  </a:txBody>
                  <a:tcPr/>
                </a:tc>
                <a:tc>
                  <a:txBody>
                    <a:bodyPr/>
                    <a:lstStyle/>
                    <a:p>
                      <a:r>
                        <a:rPr lang="en-US" dirty="0" smtClean="0"/>
                        <a:t>if paid to Thai company or foreign company having permanent branch in Thailand;</a:t>
                      </a:r>
                      <a:endParaRPr lang="th-TH" dirty="0"/>
                    </a:p>
                  </a:txBody>
                  <a:tcPr/>
                </a:tc>
              </a:tr>
              <a:tr h="370840">
                <a:tc vMerge="1">
                  <a:txBody>
                    <a:bodyPr/>
                    <a:lstStyle/>
                    <a:p>
                      <a:endParaRPr lang="th-TH" dirty="0"/>
                    </a:p>
                  </a:txBody>
                  <a:tcPr/>
                </a:tc>
                <a:tc>
                  <a:txBody>
                    <a:bodyPr/>
                    <a:lstStyle/>
                    <a:p>
                      <a:pPr algn="ctr"/>
                      <a:r>
                        <a:rPr lang="en-US" sz="2000" b="1" dirty="0" smtClean="0">
                          <a:latin typeface="+mn-lt"/>
                        </a:rPr>
                        <a:t>5%</a:t>
                      </a:r>
                      <a:endParaRPr lang="th-TH" sz="2000" b="1"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paid to foreign company not having permanent branch in Thailand</a:t>
                      </a:r>
                    </a:p>
                    <a:p>
                      <a:endParaRPr lang="th-TH" dirty="0"/>
                    </a:p>
                  </a:txBody>
                  <a:tcPr/>
                </a:tc>
              </a:tr>
              <a:tr h="370840">
                <a:tc>
                  <a:txBody>
                    <a:bodyPr/>
                    <a:lstStyle/>
                    <a:p>
                      <a:r>
                        <a:rPr lang="en-US" b="1" dirty="0" smtClean="0"/>
                        <a:t>Prizes </a:t>
                      </a:r>
                      <a:endParaRPr lang="th-TH" b="1" dirty="0"/>
                    </a:p>
                  </a:txBody>
                  <a:tcPr/>
                </a:tc>
                <a:tc>
                  <a:txBody>
                    <a:bodyPr/>
                    <a:lstStyle/>
                    <a:p>
                      <a:pPr algn="ctr"/>
                      <a:r>
                        <a:rPr lang="th-TH" sz="2000" b="1" dirty="0" smtClean="0">
                          <a:latin typeface="+mn-lt"/>
                        </a:rPr>
                        <a:t>5%</a:t>
                      </a:r>
                      <a:endParaRPr lang="th-TH" sz="2000" b="1" dirty="0">
                        <a:latin typeface="+mn-lt"/>
                      </a:endParaRPr>
                    </a:p>
                  </a:txBody>
                  <a:tcPr/>
                </a:tc>
                <a:tc>
                  <a:txBody>
                    <a:bodyPr/>
                    <a:lstStyle/>
                    <a:p>
                      <a:endParaRPr lang="th-TH"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533400"/>
            <a:ext cx="7772400" cy="5486400"/>
          </a:xfrm>
        </p:spPr>
        <p:txBody>
          <a:bodyPr>
            <a:normAutofit/>
          </a:bodyPr>
          <a:lstStyle/>
          <a:p>
            <a:r>
              <a:rPr lang="en-US" dirty="0" smtClean="0"/>
              <a:t>Corporate Income Tax (CIT) is a direct tax levied on a juristic company or partnership carrying on business in Thailand or not carrying on business in Thailand but deriving certain types of income from Thailand. </a:t>
            </a:r>
            <a:br>
              <a:rPr lang="en-US" dirty="0" smtClean="0"/>
            </a:br>
            <a:endParaRPr lang="th-TH"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pPr algn="ctr"/>
            <a:r>
              <a:rPr lang="en-US" dirty="0" smtClean="0"/>
              <a:t>Tax payer </a:t>
            </a:r>
            <a:endParaRPr lang="th-TH" dirty="0"/>
          </a:p>
        </p:txBody>
      </p:sp>
      <p:sp>
        <p:nvSpPr>
          <p:cNvPr id="3" name="Content Placeholder 2"/>
          <p:cNvSpPr>
            <a:spLocks noGrp="1"/>
          </p:cNvSpPr>
          <p:nvPr>
            <p:ph sz="quarter" idx="1"/>
          </p:nvPr>
        </p:nvSpPr>
        <p:spPr>
          <a:xfrm>
            <a:off x="457200" y="609600"/>
            <a:ext cx="8382000" cy="6096000"/>
          </a:xfrm>
        </p:spPr>
        <p:txBody>
          <a:bodyPr>
            <a:normAutofit fontScale="62500" lnSpcReduction="20000"/>
          </a:bodyPr>
          <a:lstStyle/>
          <a:p>
            <a:pPr fontAlgn="t">
              <a:buNone/>
            </a:pPr>
            <a:r>
              <a:rPr lang="en-US" dirty="0" smtClean="0"/>
              <a:t/>
            </a:r>
            <a:br>
              <a:rPr lang="en-US" dirty="0" smtClean="0"/>
            </a:br>
            <a:r>
              <a:rPr lang="en-US" dirty="0" smtClean="0"/>
              <a:t/>
            </a:r>
            <a:br>
              <a:rPr lang="en-US" dirty="0" smtClean="0"/>
            </a:br>
            <a:r>
              <a:rPr lang="en-US" dirty="0" smtClean="0"/>
              <a:t>            1.1  A company or a juristic partnership incorporated under Thai law.           </a:t>
            </a:r>
          </a:p>
          <a:p>
            <a:pPr fontAlgn="t">
              <a:buNone/>
            </a:pPr>
            <a:r>
              <a:rPr lang="en-US" dirty="0" smtClean="0"/>
              <a:t>(1) Limited company</a:t>
            </a:r>
          </a:p>
          <a:p>
            <a:pPr fontAlgn="t">
              <a:buNone/>
            </a:pPr>
            <a:r>
              <a:rPr lang="en-US" dirty="0" smtClean="0"/>
              <a:t>(2)  public company limited</a:t>
            </a:r>
          </a:p>
          <a:p>
            <a:pPr fontAlgn="t">
              <a:buNone/>
            </a:pPr>
            <a:r>
              <a:rPr lang="en-US" dirty="0" smtClean="0"/>
              <a:t>(3) limited partnership</a:t>
            </a:r>
          </a:p>
          <a:p>
            <a:pPr fontAlgn="t">
              <a:buNone/>
            </a:pPr>
            <a:r>
              <a:rPr lang="en-US" dirty="0" smtClean="0"/>
              <a:t>(4) registered partnership</a:t>
            </a:r>
          </a:p>
          <a:p>
            <a:pPr fontAlgn="t">
              <a:buNone/>
            </a:pPr>
            <a:r>
              <a:rPr lang="en-US" dirty="0" smtClean="0"/>
              <a:t>                   1.2 A company or a juristic partnership incorporated under foreign law</a:t>
            </a:r>
          </a:p>
          <a:p>
            <a:pPr fontAlgn="t">
              <a:buNone/>
            </a:pPr>
            <a:r>
              <a:rPr lang="en-US" dirty="0" smtClean="0"/>
              <a:t>1.2.1 A company or juristic partnership incorporated under foreign laws and carrying on business in Thailand.</a:t>
            </a:r>
          </a:p>
          <a:p>
            <a:pPr fontAlgn="t">
              <a:buNone/>
            </a:pPr>
            <a:r>
              <a:rPr lang="en-US" dirty="0" smtClean="0"/>
              <a:t>1.2.2 A company or juristic partnership incorporated under foreign laws and carrying on business in other places including Thailand.</a:t>
            </a:r>
          </a:p>
          <a:p>
            <a:pPr fontAlgn="t">
              <a:buNone/>
            </a:pPr>
            <a:r>
              <a:rPr lang="en-US" dirty="0" smtClean="0"/>
              <a:t>1.2.3 A company or juristic partnership incorporated under foreign laws and carrying on business in other places including Thailand , in case of carriage of goods or carriage of passengers</a:t>
            </a:r>
          </a:p>
          <a:p>
            <a:pPr fontAlgn="t">
              <a:buNone/>
            </a:pPr>
            <a:r>
              <a:rPr lang="en-US" dirty="0" smtClean="0"/>
              <a:t>1.2.4 A company or juristic partnership incorporated under foreign laws which has an employee, an agent or a go-between for carrying on business in Thailand and as a result receives income or profits in Thailand</a:t>
            </a:r>
          </a:p>
          <a:p>
            <a:pPr fontAlgn="t">
              <a:buNone/>
            </a:pPr>
            <a:r>
              <a:rPr lang="en-US" dirty="0" smtClean="0"/>
              <a:t>                 1.3 A business operating in a commercial or profitable manner by a foreign government, organization of a foreign government or any other juristic person established under a foreign law.</a:t>
            </a:r>
          </a:p>
          <a:p>
            <a:pPr fontAlgn="t">
              <a:buNone/>
            </a:pPr>
            <a:r>
              <a:rPr lang="en-US" dirty="0" smtClean="0"/>
              <a:t>                 1.4 Joint venture</a:t>
            </a:r>
          </a:p>
          <a:p>
            <a:pPr fontAlgn="t">
              <a:buNone/>
            </a:pPr>
            <a:r>
              <a:rPr lang="en-US" dirty="0" smtClean="0"/>
              <a:t>                1.5 A foundation or association carrying on revenue generating business, but does not include the foundation or association as prescribed by the Minister in accordance with Section 47 (7) (b) under Revenue Code</a:t>
            </a:r>
          </a:p>
          <a:p>
            <a:endParaRPr lang="th-TH"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772400" cy="639762"/>
          </a:xfrm>
        </p:spPr>
        <p:txBody>
          <a:bodyPr>
            <a:normAutofit fontScale="90000"/>
          </a:bodyPr>
          <a:lstStyle/>
          <a:p>
            <a:pPr algn="ctr"/>
            <a:r>
              <a:rPr lang="en-US" b="1" dirty="0" smtClean="0"/>
              <a:t>File a Tax Return and Payment</a:t>
            </a:r>
            <a:br>
              <a:rPr lang="en-US" b="1" dirty="0" smtClean="0"/>
            </a:br>
            <a:endParaRPr lang="th-TH" dirty="0"/>
          </a:p>
        </p:txBody>
      </p:sp>
      <p:sp>
        <p:nvSpPr>
          <p:cNvPr id="3" name="Content Placeholder 2"/>
          <p:cNvSpPr>
            <a:spLocks noGrp="1"/>
          </p:cNvSpPr>
          <p:nvPr>
            <p:ph sz="quarter" idx="1"/>
          </p:nvPr>
        </p:nvSpPr>
        <p:spPr>
          <a:xfrm>
            <a:off x="533400" y="914400"/>
            <a:ext cx="8153400" cy="5791200"/>
          </a:xfrm>
        </p:spPr>
        <p:txBody>
          <a:bodyPr>
            <a:normAutofit fontScale="92500" lnSpcReduction="10000"/>
          </a:bodyPr>
          <a:lstStyle/>
          <a:p>
            <a:pPr>
              <a:buNone/>
            </a:pPr>
            <a:r>
              <a:rPr lang="en-US" dirty="0" smtClean="0"/>
              <a:t>            Thai and foreign companies carrying on business in Thailand are required to file their tax returns (Form CIT 50) within one hundred and fifty (150) days from the closing date of their accounting periods. Tax payment must be submitted together with the tax returns. Any company disposing funds representing profits out of Thailand is also required to pay tax on the sum so disposed within seven days from the disposal date (Form CIT 54).</a:t>
            </a:r>
            <a:br>
              <a:rPr lang="en-US" dirty="0" smtClean="0"/>
            </a:br>
            <a:r>
              <a:rPr lang="en-US" dirty="0" smtClean="0"/>
              <a:t/>
            </a:r>
            <a:br>
              <a:rPr lang="en-US" dirty="0" smtClean="0"/>
            </a:br>
            <a:r>
              <a:rPr lang="en-US" dirty="0" smtClean="0"/>
              <a:t>      In addition to the annual tax payment, any company subject to CIT on net profits is also required to make tax prepayment (Form CIT 51). A company is obliged to estimate its annual net profit as well as its tax liability and pay half of the estimated tax amount within two months after the end of the first six months of its accounting period. The prepaid tax is creditable against its annual tax liability. </a:t>
            </a:r>
            <a:br>
              <a:rPr lang="en-US" dirty="0" smtClean="0"/>
            </a:br>
            <a:r>
              <a:rPr lang="en-US" dirty="0" smtClean="0"/>
              <a:t/>
            </a:r>
            <a:br>
              <a:rPr lang="en-US" dirty="0" smtClean="0"/>
            </a:br>
            <a:r>
              <a:rPr lang="en-US" dirty="0" smtClean="0"/>
              <a:t>   </a:t>
            </a:r>
            <a:endParaRPr lang="th-TH"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Accounting period </a:t>
            </a:r>
            <a:br>
              <a:rPr lang="en-US" b="1" dirty="0" smtClean="0"/>
            </a:br>
            <a:endParaRPr lang="th-TH" dirty="0"/>
          </a:p>
        </p:txBody>
      </p:sp>
      <p:sp>
        <p:nvSpPr>
          <p:cNvPr id="3" name="Content Placeholder 2"/>
          <p:cNvSpPr>
            <a:spLocks noGrp="1"/>
          </p:cNvSpPr>
          <p:nvPr>
            <p:ph sz="quarter" idx="1"/>
          </p:nvPr>
        </p:nvSpPr>
        <p:spPr/>
        <p:txBody>
          <a:bodyPr>
            <a:normAutofit fontScale="85000" lnSpcReduction="20000"/>
          </a:bodyPr>
          <a:lstStyle/>
          <a:p>
            <a:pPr>
              <a:buNone/>
            </a:pPr>
            <a:r>
              <a:rPr lang="en-US" dirty="0" smtClean="0"/>
              <a:t/>
            </a:r>
            <a:br>
              <a:rPr lang="en-US" dirty="0" smtClean="0"/>
            </a:br>
            <a:r>
              <a:rPr lang="en-US" dirty="0" smtClean="0"/>
              <a:t>An accounting period shall be twelve months except in the following cases where it may be less than twelve months:</a:t>
            </a:r>
            <a:br>
              <a:rPr lang="en-US" dirty="0" smtClean="0"/>
            </a:br>
            <a:r>
              <a:rPr lang="en-US" dirty="0" smtClean="0"/>
              <a:t/>
            </a:r>
            <a:br>
              <a:rPr lang="en-US" dirty="0" smtClean="0"/>
            </a:br>
            <a:r>
              <a:rPr lang="en-US" dirty="0" smtClean="0"/>
              <a:t>            1. a newly incorporated company or juristic partnership may elect to use the period from its incorporation date to any one date as the first accounting period.</a:t>
            </a:r>
            <a:br>
              <a:rPr lang="en-US" dirty="0" smtClean="0"/>
            </a:br>
            <a:r>
              <a:rPr lang="en-US" dirty="0" smtClean="0"/>
              <a:t/>
            </a:r>
            <a:br>
              <a:rPr lang="en-US" dirty="0" smtClean="0"/>
            </a:br>
            <a:r>
              <a:rPr lang="en-US" dirty="0" smtClean="0"/>
              <a:t>            2. a company or juristic partnership may file a request to the Director-General to change the last day of an accounting period. In such a case, the Director-General shall have the power to grant approval as he deems appropriate. Such an order shall be notified to the company or juristic partnership who files the request within a reasonable period of time and in the case where the Director-General grants the permission, the company or juristic partnership shall comply to the accounting period as prescribed by the Director-General</a:t>
            </a:r>
            <a:endParaRPr lang="th-TH"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Tax Calculation </a:t>
            </a:r>
            <a:br>
              <a:rPr lang="en-US" b="1" dirty="0" smtClean="0"/>
            </a:br>
            <a:endParaRPr lang="th-TH" dirty="0"/>
          </a:p>
        </p:txBody>
      </p:sp>
      <p:sp>
        <p:nvSpPr>
          <p:cNvPr id="3" name="Content Placeholder 2"/>
          <p:cNvSpPr>
            <a:spLocks noGrp="1"/>
          </p:cNvSpPr>
          <p:nvPr>
            <p:ph sz="quarter" idx="1"/>
          </p:nvPr>
        </p:nvSpPr>
        <p:spPr>
          <a:xfrm>
            <a:off x="914400" y="914400"/>
            <a:ext cx="7772400" cy="5105400"/>
          </a:xfrm>
        </p:spPr>
        <p:txBody>
          <a:bodyPr>
            <a:normAutofit fontScale="77500" lnSpcReduction="20000"/>
          </a:bodyPr>
          <a:lstStyle/>
          <a:p>
            <a:pPr>
              <a:buNone/>
            </a:pPr>
            <a:r>
              <a:rPr lang="en-US" dirty="0" smtClean="0"/>
              <a:t> In the calculation of CIT of a company carrying on business in Thailand, it is calculated from the company's net profit on the accrual basis. </a:t>
            </a:r>
          </a:p>
          <a:p>
            <a:pPr>
              <a:buNone/>
            </a:pPr>
            <a:r>
              <a:rPr lang="en-US" dirty="0" smtClean="0"/>
              <a:t>A company shall take into account all revenue arising from or in consequence of the business carried on in an accounting period and deducting </a:t>
            </a:r>
            <a:r>
              <a:rPr lang="en-US" dirty="0" err="1" smtClean="0"/>
              <a:t>therefrom</a:t>
            </a:r>
            <a:r>
              <a:rPr lang="en-US" dirty="0" smtClean="0"/>
              <a:t> all expenses in accordance with the condition prescribed by the Revenue Code. </a:t>
            </a:r>
          </a:p>
          <a:p>
            <a:pPr>
              <a:buNone/>
            </a:pPr>
            <a:r>
              <a:rPr lang="en-US" dirty="0" smtClean="0"/>
              <a:t>As for dividend income, one-half of the dividends received by Thai companies from any other Thai companies may be excluded from the taxable income. </a:t>
            </a:r>
          </a:p>
          <a:p>
            <a:pPr>
              <a:buNone/>
            </a:pPr>
            <a:r>
              <a:rPr lang="en-US" dirty="0" smtClean="0"/>
              <a:t>However, the full amount may be excluded from taxable income if the recipient is a company listed in the Stock Exchange of Thailand or the recipient owns at least 25% of the distributing company's capital interest, provided that the distributing company does not own a direct or indirect capital interest in the recipient company. </a:t>
            </a:r>
          </a:p>
          <a:p>
            <a:pPr>
              <a:buNone/>
            </a:pPr>
            <a:r>
              <a:rPr lang="en-US" dirty="0" smtClean="0"/>
              <a:t>The exclusion of dividends is applied only if the shares are acquired not less than 3 months before receiving the dividends and are not disposed of within 3 months after receiving the dividends.</a:t>
            </a:r>
            <a:br>
              <a:rPr lang="en-US" dirty="0" smtClean="0"/>
            </a:br>
            <a:endParaRPr lang="th-TH"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381000"/>
          </a:xfrm>
        </p:spPr>
        <p:txBody>
          <a:bodyPr>
            <a:noAutofit/>
          </a:bodyPr>
          <a:lstStyle/>
          <a:p>
            <a:pPr algn="ctr"/>
            <a:r>
              <a:rPr lang="en-US" sz="2400" b="1" dirty="0" smtClean="0">
                <a:solidFill>
                  <a:schemeClr val="tx1"/>
                </a:solidFill>
              </a:rPr>
              <a:t>In calculating CIT, deductible expenses are as follows:</a:t>
            </a:r>
            <a:endParaRPr lang="th-TH" sz="2400" b="1" dirty="0">
              <a:solidFill>
                <a:schemeClr val="tx1"/>
              </a:solidFill>
            </a:endParaRPr>
          </a:p>
        </p:txBody>
      </p:sp>
      <p:sp>
        <p:nvSpPr>
          <p:cNvPr id="3" name="Content Placeholder 2"/>
          <p:cNvSpPr>
            <a:spLocks noGrp="1"/>
          </p:cNvSpPr>
          <p:nvPr>
            <p:ph sz="quarter" idx="1"/>
          </p:nvPr>
        </p:nvSpPr>
        <p:spPr>
          <a:xfrm>
            <a:off x="457200" y="914400"/>
            <a:ext cx="8458200" cy="5638800"/>
          </a:xfrm>
        </p:spPr>
        <p:txBody>
          <a:bodyPr>
            <a:normAutofit fontScale="70000" lnSpcReduction="20000"/>
          </a:bodyPr>
          <a:lstStyle/>
          <a:p>
            <a:pPr>
              <a:buNone/>
            </a:pPr>
            <a:r>
              <a:rPr lang="en-US" dirty="0" smtClean="0"/>
              <a:t>1. Ordinary and necessary expenses. However, the deductible amount of the following expenses is allowed at a special rate:</a:t>
            </a:r>
            <a:br>
              <a:rPr lang="en-US" dirty="0" smtClean="0"/>
            </a:br>
            <a:r>
              <a:rPr lang="en-US" dirty="0" smtClean="0"/>
              <a:t>                 - 200% deduction of Research and Development expense,</a:t>
            </a:r>
            <a:br>
              <a:rPr lang="en-US" dirty="0" smtClean="0"/>
            </a:br>
            <a:r>
              <a:rPr lang="en-US" dirty="0" smtClean="0"/>
              <a:t>                 - 200% deduction of job training expense,</a:t>
            </a:r>
            <a:br>
              <a:rPr lang="en-US" dirty="0" smtClean="0"/>
            </a:br>
            <a:r>
              <a:rPr lang="en-US" dirty="0" smtClean="0"/>
              <a:t>                 - 200% deduction of expenditure on the provision of equipment for the disabled</a:t>
            </a:r>
          </a:p>
          <a:p>
            <a:pPr>
              <a:buNone/>
            </a:pPr>
            <a:r>
              <a:rPr lang="en-US" dirty="0" smtClean="0"/>
              <a:t>2.  Interest, except interest on capital reserves or funds of the company</a:t>
            </a:r>
          </a:p>
          <a:p>
            <a:pPr>
              <a:buNone/>
            </a:pPr>
            <a:r>
              <a:rPr lang="en-US" dirty="0" smtClean="0"/>
              <a:t>3. Taxes, except for Corporate Income Tax and Value Added Tax paid to the Thai government;</a:t>
            </a:r>
          </a:p>
          <a:p>
            <a:pPr>
              <a:buNone/>
            </a:pPr>
            <a:r>
              <a:rPr lang="en-US" dirty="0" smtClean="0"/>
              <a:t>4. Net losses carried forward from the last five accounting periods;           </a:t>
            </a:r>
          </a:p>
          <a:p>
            <a:pPr>
              <a:buNone/>
            </a:pPr>
            <a:r>
              <a:rPr lang="en-US" dirty="0" smtClean="0"/>
              <a:t>5.  Bad debts; </a:t>
            </a:r>
          </a:p>
          <a:p>
            <a:pPr>
              <a:buNone/>
            </a:pPr>
            <a:r>
              <a:rPr lang="en-US" dirty="0" smtClean="0"/>
              <a:t>6.  Wear and tear; </a:t>
            </a:r>
          </a:p>
          <a:p>
            <a:pPr>
              <a:buNone/>
            </a:pPr>
            <a:r>
              <a:rPr lang="en-US" dirty="0" smtClean="0"/>
              <a:t>7. Donations of up to 2% of net profits; </a:t>
            </a:r>
          </a:p>
          <a:p>
            <a:pPr>
              <a:buNone/>
            </a:pPr>
            <a:r>
              <a:rPr lang="en-US" dirty="0" smtClean="0"/>
              <a:t>8.  Provident fund contributions; </a:t>
            </a:r>
          </a:p>
          <a:p>
            <a:pPr>
              <a:buNone/>
            </a:pPr>
            <a:r>
              <a:rPr lang="en-US" dirty="0" smtClean="0"/>
              <a:t>9.  Entertainment expenses up to 0.3% of gross receipt but not exceeding 10 million baht; </a:t>
            </a:r>
          </a:p>
          <a:p>
            <a:pPr>
              <a:buNone/>
            </a:pPr>
            <a:r>
              <a:rPr lang="en-US" dirty="0" smtClean="0"/>
              <a:t>10. Further tax deduction for donations made to public education institutions, and also for any expenses used for the maintenance of public parks, public playgrounds, and/or sports grounds;</a:t>
            </a:r>
          </a:p>
          <a:p>
            <a:pPr>
              <a:buNone/>
            </a:pPr>
            <a:r>
              <a:rPr lang="en-US" dirty="0" smtClean="0"/>
              <a:t>11.  Depreciation: Provided that in no case shall the deduction exceed the following percentage of cost as shown below. However, if a company adopts an accounting method, which the depreciation rates vary from year to year, the company is allowed to do so provided that the number of years over which an asset depreciated shall not be less than 100 divided by the percentage prescribed below.</a:t>
            </a:r>
            <a:br>
              <a:rPr lang="en-US" dirty="0" smtClean="0"/>
            </a:br>
            <a:endParaRPr lang="th-TH"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838200" y="457200"/>
          <a:ext cx="7772400" cy="5953760"/>
        </p:xfrm>
        <a:graphic>
          <a:graphicData uri="http://schemas.openxmlformats.org/drawingml/2006/table">
            <a:tbl>
              <a:tblPr firstRow="1" bandRow="1">
                <a:tableStyleId>{5C22544A-7EE6-4342-B048-85BDC9FD1C3A}</a:tableStyleId>
              </a:tblPr>
              <a:tblGrid>
                <a:gridCol w="5638800"/>
                <a:gridCol w="2133600"/>
              </a:tblGrid>
              <a:tr h="370840">
                <a:tc>
                  <a:txBody>
                    <a:bodyPr/>
                    <a:lstStyle/>
                    <a:p>
                      <a:pPr algn="ctr"/>
                      <a:r>
                        <a:rPr lang="en-US" dirty="0" smtClean="0"/>
                        <a:t>Type of assets </a:t>
                      </a:r>
                      <a:endParaRPr lang="th-TH" dirty="0"/>
                    </a:p>
                  </a:txBody>
                  <a:tcPr marL="0" marR="0" marT="0" marB="0" anchor="ctr"/>
                </a:tc>
                <a:tc>
                  <a:txBody>
                    <a:bodyPr/>
                    <a:lstStyle/>
                    <a:p>
                      <a:r>
                        <a:rPr lang="en-US" b="1" dirty="0" smtClean="0"/>
                        <a:t>Depreciation Rates</a:t>
                      </a:r>
                      <a:endParaRPr lang="th-TH" dirty="0"/>
                    </a:p>
                  </a:txBody>
                  <a:tcPr/>
                </a:tc>
              </a:tr>
              <a:tr h="924560">
                <a:tc>
                  <a:txBody>
                    <a:bodyPr/>
                    <a:lstStyle/>
                    <a:p>
                      <a:pPr fontAlgn="t"/>
                      <a:r>
                        <a:rPr lang="en-US" b="1" dirty="0" smtClean="0"/>
                        <a:t>1. Building </a:t>
                      </a:r>
                      <a:endParaRPr lang="en-US" dirty="0" smtClean="0"/>
                    </a:p>
                    <a:p>
                      <a:pPr fontAlgn="t"/>
                      <a:r>
                        <a:rPr lang="en-US" dirty="0" smtClean="0"/>
                        <a:t>        1.1 Durable building </a:t>
                      </a:r>
                    </a:p>
                    <a:p>
                      <a:pPr fontAlgn="t"/>
                      <a:r>
                        <a:rPr lang="en-US" dirty="0" smtClean="0"/>
                        <a:t>        1.2  Temporary building </a:t>
                      </a:r>
                    </a:p>
                    <a:p>
                      <a:endParaRPr lang="th-TH" dirty="0"/>
                    </a:p>
                  </a:txBody>
                  <a:tcPr/>
                </a:tc>
                <a:tc>
                  <a:txBody>
                    <a:bodyPr/>
                    <a:lstStyle/>
                    <a:p>
                      <a:pPr fontAlgn="t"/>
                      <a:r>
                        <a:rPr lang="th-TH" dirty="0" smtClean="0"/>
                        <a:t> </a:t>
                      </a:r>
                    </a:p>
                    <a:p>
                      <a:pPr algn="ctr" fontAlgn="t"/>
                      <a:r>
                        <a:rPr lang="th-TH" dirty="0" smtClean="0"/>
                        <a:t>5 % </a:t>
                      </a:r>
                    </a:p>
                    <a:p>
                      <a:pPr algn="ctr" fontAlgn="t"/>
                      <a:r>
                        <a:rPr lang="th-TH" dirty="0" smtClean="0"/>
                        <a:t>   100 % </a:t>
                      </a:r>
                      <a:endParaRPr lang="th-TH" dirty="0"/>
                    </a:p>
                  </a:txBody>
                  <a:tcPr/>
                </a:tc>
              </a:tr>
              <a:tr h="370840">
                <a:tc>
                  <a:txBody>
                    <a:bodyPr/>
                    <a:lstStyle/>
                    <a:p>
                      <a:r>
                        <a:rPr lang="en-US" b="1" dirty="0" smtClean="0"/>
                        <a:t>2. Cost of acquisition of depleted natural resources</a:t>
                      </a:r>
                      <a:r>
                        <a:rPr lang="en-US" dirty="0" smtClean="0"/>
                        <a:t> </a:t>
                      </a:r>
                      <a:endParaRPr lang="th-TH" dirty="0"/>
                    </a:p>
                  </a:txBody>
                  <a:tcPr/>
                </a:tc>
                <a:tc>
                  <a:txBody>
                    <a:bodyPr/>
                    <a:lstStyle/>
                    <a:p>
                      <a:pPr algn="ctr"/>
                      <a:r>
                        <a:rPr lang="th-TH" dirty="0" smtClean="0"/>
                        <a:t>5 %</a:t>
                      </a:r>
                      <a:endParaRPr lang="th-TH" dirty="0"/>
                    </a:p>
                  </a:txBody>
                  <a:tcPr/>
                </a:tc>
              </a:tr>
              <a:tr h="370840">
                <a:tc>
                  <a:txBody>
                    <a:bodyPr/>
                    <a:lstStyle/>
                    <a:p>
                      <a:pPr fontAlgn="t"/>
                      <a:r>
                        <a:rPr lang="en-US" b="1" dirty="0" smtClean="0"/>
                        <a:t>3. Cost of acquisition of lease rights </a:t>
                      </a:r>
                      <a:endParaRPr lang="en-US" dirty="0" smtClean="0"/>
                    </a:p>
                    <a:p>
                      <a:pPr fontAlgn="t"/>
                      <a:r>
                        <a:rPr lang="en-US" dirty="0" smtClean="0"/>
                        <a:t>        3.1  no written lease agreement </a:t>
                      </a:r>
                    </a:p>
                    <a:p>
                      <a:pPr fontAlgn="t"/>
                      <a:r>
                        <a:rPr lang="en-US" dirty="0" smtClean="0"/>
                        <a:t>        3.2  written lease agreement containing no renewal clause or containing renewal clause but with a definite duration of renewal periods</a:t>
                      </a:r>
                    </a:p>
                    <a:p>
                      <a:endParaRPr lang="th-TH" dirty="0"/>
                    </a:p>
                  </a:txBody>
                  <a:tcPr/>
                </a:tc>
                <a:tc>
                  <a:txBody>
                    <a:bodyPr/>
                    <a:lstStyle/>
                    <a:p>
                      <a:endParaRPr lang="en-US" dirty="0" smtClean="0"/>
                    </a:p>
                    <a:p>
                      <a:pPr algn="ctr"/>
                      <a:r>
                        <a:rPr lang="en-US" dirty="0" smtClean="0"/>
                        <a:t>10%</a:t>
                      </a:r>
                    </a:p>
                    <a:p>
                      <a:pPr algn="ctr"/>
                      <a:r>
                        <a:rPr lang="en-US" dirty="0" smtClean="0"/>
                        <a:t>100%</a:t>
                      </a:r>
                    </a:p>
                    <a:p>
                      <a:pPr algn="ctr"/>
                      <a:r>
                        <a:rPr lang="en-US" dirty="0" smtClean="0"/>
                        <a:t>divided by the original and renewable lease periods </a:t>
                      </a:r>
                      <a:endParaRPr lang="th-TH" dirty="0"/>
                    </a:p>
                  </a:txBody>
                  <a:tcPr/>
                </a:tc>
              </a:tr>
              <a:tr h="370840">
                <a:tc>
                  <a:txBody>
                    <a:bodyPr/>
                    <a:lstStyle/>
                    <a:p>
                      <a:pPr fontAlgn="t"/>
                      <a:r>
                        <a:rPr lang="en-US" b="1" dirty="0" smtClean="0"/>
                        <a:t>4.  Cost of acquisition of the right in a process, formula, goodwill, trademark, business license, patent, copyright or any other rights: </a:t>
                      </a:r>
                      <a:endParaRPr lang="en-US" dirty="0" smtClean="0"/>
                    </a:p>
                    <a:p>
                      <a:pPr fontAlgn="t"/>
                      <a:r>
                        <a:rPr lang="en-US" dirty="0" smtClean="0"/>
                        <a:t>        4.1  unlimited period of use</a:t>
                      </a:r>
                    </a:p>
                    <a:p>
                      <a:pPr fontAlgn="t"/>
                      <a:r>
                        <a:rPr lang="en-US" dirty="0" smtClean="0"/>
                        <a:t>        4.2  limited period of use</a:t>
                      </a:r>
                    </a:p>
                    <a:p>
                      <a:endParaRPr lang="th-TH" dirty="0"/>
                    </a:p>
                  </a:txBody>
                  <a:tcPr/>
                </a:tc>
                <a:tc>
                  <a:txBody>
                    <a:bodyPr/>
                    <a:lstStyle/>
                    <a:p>
                      <a:endParaRPr lang="en-US" dirty="0" smtClean="0"/>
                    </a:p>
                    <a:p>
                      <a:endParaRPr lang="en-US" dirty="0" smtClean="0"/>
                    </a:p>
                    <a:p>
                      <a:endParaRPr lang="en-US" dirty="0" smtClean="0"/>
                    </a:p>
                    <a:p>
                      <a:pPr algn="ctr"/>
                      <a:r>
                        <a:rPr lang="en-US" dirty="0" smtClean="0"/>
                        <a:t>10%</a:t>
                      </a:r>
                    </a:p>
                    <a:p>
                      <a:pPr algn="ctr"/>
                      <a:r>
                        <a:rPr lang="en-US" dirty="0" smtClean="0"/>
                        <a:t>100%</a:t>
                      </a:r>
                    </a:p>
                    <a:p>
                      <a:pPr algn="ctr"/>
                      <a:r>
                        <a:rPr lang="en-US" dirty="0" smtClean="0"/>
                        <a:t>divided by number of years used</a:t>
                      </a:r>
                      <a:endParaRPr lang="th-TH" dirty="0" smtClean="0"/>
                    </a:p>
                    <a:p>
                      <a:endParaRPr lang="th-TH"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838200" y="457200"/>
          <a:ext cx="7772400" cy="5217160"/>
        </p:xfrm>
        <a:graphic>
          <a:graphicData uri="http://schemas.openxmlformats.org/drawingml/2006/table">
            <a:tbl>
              <a:tblPr firstRow="1" bandRow="1">
                <a:tableStyleId>{5C22544A-7EE6-4342-B048-85BDC9FD1C3A}</a:tableStyleId>
              </a:tblPr>
              <a:tblGrid>
                <a:gridCol w="4876800"/>
                <a:gridCol w="2895600"/>
              </a:tblGrid>
              <a:tr h="370840">
                <a:tc>
                  <a:txBody>
                    <a:bodyPr/>
                    <a:lstStyle/>
                    <a:p>
                      <a:pPr algn="ctr"/>
                      <a:r>
                        <a:rPr lang="en-US" dirty="0" smtClean="0"/>
                        <a:t>Type of assets </a:t>
                      </a:r>
                      <a:endParaRPr lang="th-TH" dirty="0"/>
                    </a:p>
                  </a:txBody>
                  <a:tcPr marL="0" marR="0" marT="0" marB="0" anchor="ctr"/>
                </a:tc>
                <a:tc>
                  <a:txBody>
                    <a:bodyPr/>
                    <a:lstStyle/>
                    <a:p>
                      <a:pPr algn="ctr"/>
                      <a:r>
                        <a:rPr lang="en-US" b="1" dirty="0" smtClean="0"/>
                        <a:t>Depreciation Rates</a:t>
                      </a:r>
                      <a:endParaRPr lang="th-TH" dirty="0"/>
                    </a:p>
                  </a:txBody>
                  <a:tcPr/>
                </a:tc>
              </a:tr>
              <a:tr h="924560">
                <a:tc>
                  <a:txBody>
                    <a:bodyPr/>
                    <a:lstStyle/>
                    <a:p>
                      <a:pPr fontAlgn="t"/>
                      <a:r>
                        <a:rPr lang="en-US" b="1" dirty="0" smtClean="0"/>
                        <a:t>Other depreciation assets used in SME, which have value altogether not exceeding 500,000 baht, and are acquired before December 31, 2010 </a:t>
                      </a:r>
                    </a:p>
                    <a:p>
                      <a:pPr fontAlgn="t"/>
                      <a:r>
                        <a:rPr lang="en-US" dirty="0" smtClean="0"/>
                        <a:t> 5.1  machinery used in R&amp;D</a:t>
                      </a:r>
                      <a:br>
                        <a:rPr lang="en-US" dirty="0" smtClean="0"/>
                      </a:br>
                      <a:r>
                        <a:rPr lang="en-US" dirty="0" smtClean="0"/>
                        <a:t> 5.2 machinery acquired before December 31, 2010</a:t>
                      </a:r>
                      <a:br>
                        <a:rPr lang="en-US" dirty="0" smtClean="0"/>
                      </a:br>
                      <a:r>
                        <a:rPr lang="en-US" dirty="0" smtClean="0"/>
                        <a:t> 5.3  cash registering machine</a:t>
                      </a:r>
                      <a:br>
                        <a:rPr lang="en-US" dirty="0" smtClean="0"/>
                      </a:br>
                      <a:r>
                        <a:rPr lang="en-US" dirty="0" smtClean="0"/>
                        <a:t>        </a:t>
                      </a:r>
                    </a:p>
                    <a:p>
                      <a:pPr fontAlgn="t"/>
                      <a:r>
                        <a:rPr lang="en-US" dirty="0" smtClean="0"/>
                        <a:t>5.4 passenger car or bus with no more than 10 passengers capacity</a:t>
                      </a:r>
                    </a:p>
                    <a:p>
                      <a:pPr fontAlgn="t"/>
                      <a:endParaRPr lang="th-TH" dirty="0"/>
                    </a:p>
                  </a:txBody>
                  <a:tcPr/>
                </a:tc>
                <a:tc>
                  <a:txBody>
                    <a:bodyPr/>
                    <a:lstStyle/>
                    <a:p>
                      <a:pPr fontAlgn="t"/>
                      <a:r>
                        <a:rPr lang="th-TH" dirty="0" smtClean="0"/>
                        <a:t> </a:t>
                      </a:r>
                    </a:p>
                    <a:p>
                      <a:pPr fontAlgn="t"/>
                      <a:endParaRPr lang="th-TH" dirty="0" smtClean="0"/>
                    </a:p>
                    <a:p>
                      <a:pPr fontAlgn="t"/>
                      <a:r>
                        <a:rPr lang="en-US" dirty="0" smtClean="0"/>
                        <a:t>initial allowance of 40% on the date of acquisition and the residual can be depreciated at the rate in 5 </a:t>
                      </a:r>
                    </a:p>
                    <a:p>
                      <a:pPr fontAlgn="t"/>
                      <a:r>
                        <a:rPr lang="en-US" dirty="0" smtClean="0"/>
                        <a:t>       </a:t>
                      </a:r>
                      <a:br>
                        <a:rPr lang="en-US" dirty="0" smtClean="0"/>
                      </a:br>
                      <a:r>
                        <a:rPr lang="en-US" dirty="0" smtClean="0"/>
                        <a:t>depreciated at the rate in 5 but the depreciable valve is limited to one million baht</a:t>
                      </a:r>
                    </a:p>
                    <a:p>
                      <a:pPr fontAlgn="t"/>
                      <a:endParaRPr lang="th-TH" dirty="0" smtClean="0"/>
                    </a:p>
                  </a:txBody>
                  <a:tcPr/>
                </a:tc>
              </a:tr>
              <a:tr h="1701800">
                <a:tc>
                  <a:txBody>
                    <a:bodyPr/>
                    <a:lstStyle/>
                    <a:p>
                      <a:pPr fontAlgn="t"/>
                      <a:r>
                        <a:rPr lang="en-US" b="1" dirty="0" smtClean="0"/>
                        <a:t>6. Computer and accessories, computer programs</a:t>
                      </a:r>
                      <a:endParaRPr lang="en-US" dirty="0" smtClean="0"/>
                    </a:p>
                    <a:p>
                      <a:pPr fontAlgn="t"/>
                      <a:r>
                        <a:rPr lang="en-US" dirty="0" smtClean="0"/>
                        <a:t>        6.1 SMEs</a:t>
                      </a:r>
                      <a:r>
                        <a:rPr lang="en-US" baseline="30000" dirty="0" smtClean="0"/>
                        <a:t>*</a:t>
                      </a:r>
                      <a:endParaRPr lang="en-US" dirty="0" smtClean="0"/>
                    </a:p>
                    <a:p>
                      <a:pPr fontAlgn="t"/>
                      <a:r>
                        <a:rPr lang="en-US" dirty="0" smtClean="0"/>
                        <a:t/>
                      </a:r>
                      <a:br>
                        <a:rPr lang="en-US" dirty="0" smtClean="0"/>
                      </a:br>
                      <a:r>
                        <a:rPr lang="en-US" dirty="0" smtClean="0"/>
                        <a:t/>
                      </a:r>
                      <a:br>
                        <a:rPr lang="en-US" dirty="0" smtClean="0"/>
                      </a:br>
                      <a:r>
                        <a:rPr lang="en-US" dirty="0" smtClean="0"/>
                        <a:t>        6.2  other business</a:t>
                      </a:r>
                      <a:endParaRPr lang="en-US" dirty="0"/>
                    </a:p>
                  </a:txBody>
                  <a:tcPr/>
                </a:tc>
                <a:tc>
                  <a:txBody>
                    <a:bodyPr/>
                    <a:lstStyle/>
                    <a:p>
                      <a:pPr fontAlgn="t"/>
                      <a:r>
                        <a:rPr lang="en-US" dirty="0" smtClean="0"/>
                        <a:t>initial allowance of 40% on the date of acquisition and the residual can be depreciated over 3 years </a:t>
                      </a:r>
                    </a:p>
                    <a:p>
                      <a:pPr fontAlgn="t"/>
                      <a:r>
                        <a:rPr lang="en-US" dirty="0" smtClean="0"/>
                        <a:t/>
                      </a:r>
                      <a:br>
                        <a:rPr lang="en-US" dirty="0" smtClean="0"/>
                      </a:br>
                      <a:r>
                        <a:rPr lang="en-US" dirty="0" smtClean="0"/>
                        <a:t>depreciated over 3 years </a:t>
                      </a:r>
                      <a:endParaRPr lang="th-TH" dirty="0"/>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689</TotalTime>
  <Words>572</Words>
  <Application>Microsoft Office PowerPoint</Application>
  <PresentationFormat>On-screen Show (4:3)</PresentationFormat>
  <Paragraphs>159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Equity</vt:lpstr>
      <vt:lpstr>6-7. Corporative Income Tax  </vt:lpstr>
      <vt:lpstr>Slide 2</vt:lpstr>
      <vt:lpstr>Tax payer </vt:lpstr>
      <vt:lpstr>File a Tax Return and Payment </vt:lpstr>
      <vt:lpstr>Accounting period  </vt:lpstr>
      <vt:lpstr>Tax Calculation  </vt:lpstr>
      <vt:lpstr>In calculating CIT, deductible expenses are as follows:</vt:lpstr>
      <vt:lpstr>Slide 8</vt:lpstr>
      <vt:lpstr>Slide 9</vt:lpstr>
      <vt:lpstr>The following items shall not be allowed as expenses in the calculation of net profits:  </vt:lpstr>
      <vt:lpstr>The following items shall not be allowed as expenses in the calculation of net profits:</vt:lpstr>
      <vt:lpstr>Tax Rates  </vt:lpstr>
      <vt:lpstr>Slide 13</vt:lpstr>
      <vt:lpstr>Slide 14</vt:lpstr>
      <vt:lpstr>Withholding Tax  </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in taxation</dc:title>
  <dc:creator>HP007</dc:creator>
  <cp:lastModifiedBy>HP037</cp:lastModifiedBy>
  <cp:revision>59</cp:revision>
  <dcterms:created xsi:type="dcterms:W3CDTF">2006-08-16T00:00:00Z</dcterms:created>
  <dcterms:modified xsi:type="dcterms:W3CDTF">2013-09-05T03:49:36Z</dcterms:modified>
</cp:coreProperties>
</file>