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0"/>
  </p:handout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147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B2E207C-B98F-4E7B-B37D-EC3A47773A2E}" type="datetimeFigureOut">
              <a:rPr lang="th-TH" smtClean="0"/>
              <a:t>05/09/56</a:t>
            </a:fld>
            <a:endParaRPr lang="th-TH"/>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9F1195-04B8-4F3E-AB1E-FC739A878D53}" type="slidenum">
              <a:rPr lang="th-TH" smtClean="0"/>
              <a:t>‹#›</a:t>
            </a:fld>
            <a:endParaRPr lang="th-TH"/>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9/5/2013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9/5/2013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743200"/>
          </a:xfrm>
        </p:spPr>
        <p:txBody>
          <a:bodyPr>
            <a:normAutofit/>
          </a:bodyPr>
          <a:lstStyle/>
          <a:p>
            <a:pPr lvl="0"/>
            <a:r>
              <a:rPr lang="en-US" dirty="0" smtClean="0"/>
              <a:t>Taxpayers </a:t>
            </a:r>
          </a:p>
          <a:p>
            <a:pPr lvl="0"/>
            <a:r>
              <a:rPr lang="en-US" dirty="0" smtClean="0"/>
              <a:t>Tax base </a:t>
            </a:r>
          </a:p>
          <a:p>
            <a:pPr lvl="0"/>
            <a:r>
              <a:rPr lang="en-US" dirty="0" smtClean="0"/>
              <a:t>Tax calculation </a:t>
            </a:r>
          </a:p>
          <a:p>
            <a:pPr lvl="0"/>
            <a:r>
              <a:rPr lang="en-US" dirty="0" smtClean="0"/>
              <a:t>Tax exemption </a:t>
            </a:r>
          </a:p>
          <a:p>
            <a:pPr lvl="0"/>
            <a:r>
              <a:rPr lang="en-US" dirty="0" smtClean="0"/>
              <a:t>Tax preferences </a:t>
            </a:r>
          </a:p>
          <a:p>
            <a:pPr lvl="0"/>
            <a:endParaRPr lang="th-TH" dirty="0" smtClean="0"/>
          </a:p>
          <a:p>
            <a:endParaRPr lang="th-TH" dirty="0"/>
          </a:p>
        </p:txBody>
      </p:sp>
      <p:sp>
        <p:nvSpPr>
          <p:cNvPr id="2" name="Title 1"/>
          <p:cNvSpPr>
            <a:spLocks noGrp="1"/>
          </p:cNvSpPr>
          <p:nvPr>
            <p:ph type="ctrTitle"/>
          </p:nvPr>
        </p:nvSpPr>
        <p:spPr/>
        <p:txBody>
          <a:bodyPr/>
          <a:lstStyle/>
          <a:p>
            <a:r>
              <a:rPr smtClean="0"/>
              <a:t>9. </a:t>
            </a:r>
            <a:r>
              <a:rPr smtClean="0"/>
              <a:t>VAT</a:t>
            </a:r>
            <a:r>
              <a:rPr lang="th-TH" dirty="0" smtClean="0"/>
              <a:t> </a:t>
            </a:r>
            <a:r>
              <a:rPr smtClean="0"/>
              <a:t>(1)</a:t>
            </a:r>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Value Added Tax </a:t>
            </a:r>
            <a:br>
              <a:rPr lang="en-US" b="1" dirty="0" smtClean="0"/>
            </a:br>
            <a:endParaRPr lang="th-TH" dirty="0"/>
          </a:p>
        </p:txBody>
      </p:sp>
      <p:sp>
        <p:nvSpPr>
          <p:cNvPr id="3" name="Content Placeholder 2"/>
          <p:cNvSpPr>
            <a:spLocks noGrp="1"/>
          </p:cNvSpPr>
          <p:nvPr>
            <p:ph sz="quarter" idx="1"/>
          </p:nvPr>
        </p:nvSpPr>
        <p:spPr/>
        <p:txBody>
          <a:bodyPr/>
          <a:lstStyle/>
          <a:p>
            <a:pPr fontAlgn="t"/>
            <a:r>
              <a:rPr lang="en-US" dirty="0" smtClean="0"/>
              <a:t>Value Added Tax (VAT) is an indirect tax imposed on the consumption of goods and services. VAT is imposed on the value added of each stage of production and distribution of goods or services.</a:t>
            </a:r>
          </a:p>
          <a:p>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Taxable Person</a:t>
            </a:r>
            <a:br>
              <a:rPr lang="en-US" b="1" dirty="0" smtClean="0"/>
            </a:br>
            <a:endParaRPr lang="th-TH" dirty="0"/>
          </a:p>
        </p:txBody>
      </p:sp>
      <p:sp>
        <p:nvSpPr>
          <p:cNvPr id="3" name="Content Placeholder 2"/>
          <p:cNvSpPr>
            <a:spLocks noGrp="1"/>
          </p:cNvSpPr>
          <p:nvPr>
            <p:ph sz="quarter" idx="1"/>
          </p:nvPr>
        </p:nvSpPr>
        <p:spPr/>
        <p:txBody>
          <a:bodyPr>
            <a:normAutofit fontScale="92500" lnSpcReduction="10000"/>
          </a:bodyPr>
          <a:lstStyle/>
          <a:p>
            <a:pPr fontAlgn="t"/>
            <a:r>
              <a:rPr lang="en-US" dirty="0" smtClean="0"/>
              <a:t>In general, any person or entity that conducts business in Thailand is subject to VAT. The VAT businesses (as opposed to the non-VAT businesses) involve the supply of goods or provision of services in Thailand and has an annual turnover exceeding 1.8 million baht. Service is deemed to be provided in Thailand if the service is performed in Thailand regardless of where it is utilized or it can be performed elsewhere but utilized in Thailand.</a:t>
            </a:r>
          </a:p>
          <a:p>
            <a:pPr fontAlgn="t"/>
            <a:r>
              <a:rPr lang="en-US" dirty="0" smtClean="0"/>
              <a:t>An importer is also subject to VAT in Thailand.VAT for importers will be collected by the Customs Department at the time goods are imported.</a:t>
            </a:r>
          </a:p>
          <a:p>
            <a:pPr fontAlgn="t"/>
            <a:r>
              <a:rPr lang="en-US" dirty="0" smtClean="0"/>
              <a:t>Certain businesses are excluded from VAT (non-VAT businesses) and will instead be subjected to Specific Business Tax (SBT).</a:t>
            </a:r>
          </a:p>
          <a:p>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66800"/>
            <a:ext cx="7772400" cy="1143000"/>
          </a:xfrm>
        </p:spPr>
        <p:txBody>
          <a:bodyPr>
            <a:normAutofit fontScale="90000"/>
          </a:bodyPr>
          <a:lstStyle/>
          <a:p>
            <a:r>
              <a:rPr lang="en-US" b="1" dirty="0" smtClean="0"/>
              <a:t>2. Supply of Goods, Provision of Services, and Importation</a:t>
            </a:r>
            <a:br>
              <a:rPr lang="en-US" b="1" dirty="0" smtClean="0"/>
            </a:br>
            <a:endParaRPr lang="th-TH" dirty="0"/>
          </a:p>
        </p:txBody>
      </p:sp>
      <p:sp>
        <p:nvSpPr>
          <p:cNvPr id="3" name="Content Placeholder 2"/>
          <p:cNvSpPr>
            <a:spLocks noGrp="1"/>
          </p:cNvSpPr>
          <p:nvPr>
            <p:ph sz="quarter" idx="1"/>
          </p:nvPr>
        </p:nvSpPr>
        <p:spPr>
          <a:xfrm>
            <a:off x="914400" y="1981200"/>
            <a:ext cx="7772400" cy="4038600"/>
          </a:xfrm>
        </p:spPr>
        <p:txBody>
          <a:bodyPr>
            <a:normAutofit lnSpcReduction="10000"/>
          </a:bodyPr>
          <a:lstStyle/>
          <a:p>
            <a:pPr fontAlgn="t"/>
            <a:r>
              <a:rPr lang="en-US" dirty="0" smtClean="0"/>
              <a:t>VAT is imposed on three main types of activities:</a:t>
            </a:r>
          </a:p>
          <a:p>
            <a:pPr lvl="1" fontAlgn="t"/>
            <a:r>
              <a:rPr lang="en-US" dirty="0" smtClean="0"/>
              <a:t>Supply of goods </a:t>
            </a:r>
          </a:p>
          <a:p>
            <a:pPr lvl="1" fontAlgn="t"/>
            <a:r>
              <a:rPr lang="en-US" dirty="0" smtClean="0"/>
              <a:t>Provision of services </a:t>
            </a:r>
          </a:p>
          <a:p>
            <a:pPr lvl="1" fontAlgn="t"/>
            <a:r>
              <a:rPr lang="en-US" dirty="0" smtClean="0"/>
              <a:t>Importation </a:t>
            </a:r>
          </a:p>
          <a:p>
            <a:pPr fontAlgn="t"/>
            <a:r>
              <a:rPr lang="en-US" dirty="0" smtClean="0"/>
              <a:t>Goods mean all types of property, tangible or intangible, whether they are available for sales, for own use, or for any other purposes. It also includes any types of articles imported into Thailand. Services refer to any activities conducted for the benefits of a person or an entity, which are not the supply in terms of goods.</a:t>
            </a:r>
          </a:p>
          <a:p>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3. Exemptions</a:t>
            </a:r>
            <a:br>
              <a:rPr lang="en-US" b="1" dirty="0" smtClean="0"/>
            </a:br>
            <a:endParaRPr lang="th-TH" dirty="0"/>
          </a:p>
        </p:txBody>
      </p:sp>
      <p:sp>
        <p:nvSpPr>
          <p:cNvPr id="3" name="Content Placeholder 2"/>
          <p:cNvSpPr>
            <a:spLocks noGrp="1"/>
          </p:cNvSpPr>
          <p:nvPr>
            <p:ph sz="quarter" idx="1"/>
          </p:nvPr>
        </p:nvSpPr>
        <p:spPr>
          <a:xfrm>
            <a:off x="685800" y="1143000"/>
            <a:ext cx="8001000" cy="5334000"/>
          </a:xfrm>
        </p:spPr>
        <p:txBody>
          <a:bodyPr>
            <a:normAutofit fontScale="85000" lnSpcReduction="20000"/>
          </a:bodyPr>
          <a:lstStyle/>
          <a:p>
            <a:pPr fontAlgn="t"/>
            <a:r>
              <a:rPr lang="en-US" dirty="0" smtClean="0"/>
              <a:t>The following businesses are exempted from VAT:: </a:t>
            </a:r>
          </a:p>
          <a:p>
            <a:pPr fontAlgn="t">
              <a:buNone/>
            </a:pPr>
            <a:r>
              <a:rPr lang="en-US" dirty="0" smtClean="0"/>
              <a:t>3.1 Small entrepreneur whose annual turnover is less than 1.8 million baht;</a:t>
            </a:r>
          </a:p>
          <a:p>
            <a:pPr fontAlgn="t">
              <a:buNone/>
            </a:pPr>
            <a:r>
              <a:rPr lang="en-US" dirty="0" smtClean="0"/>
              <a:t>3.2 Sales and import of unprocessed agricultural products and related goods such as fertilizers, animal feeds, pesticides, etc.;</a:t>
            </a:r>
          </a:p>
          <a:p>
            <a:pPr fontAlgn="t">
              <a:buNone/>
            </a:pPr>
            <a:r>
              <a:rPr lang="en-US" dirty="0" smtClean="0"/>
              <a:t>3.3 Sales and import of newspapers, magazines, and textbooks;</a:t>
            </a:r>
          </a:p>
          <a:p>
            <a:pPr fontAlgn="t">
              <a:buNone/>
            </a:pPr>
            <a:r>
              <a:rPr lang="en-US" dirty="0" smtClean="0"/>
              <a:t>3.4 Certain basic services such as:</a:t>
            </a:r>
          </a:p>
          <a:p>
            <a:pPr fontAlgn="t">
              <a:buNone/>
            </a:pPr>
            <a:endParaRPr lang="en-US" dirty="0" smtClean="0"/>
          </a:p>
          <a:p>
            <a:pPr fontAlgn="t">
              <a:buNone/>
            </a:pPr>
            <a:r>
              <a:rPr lang="en-US" dirty="0" smtClean="0"/>
              <a:t>- transportation : domestic and international transportation by way of land;</a:t>
            </a:r>
          </a:p>
          <a:p>
            <a:pPr fontAlgn="t">
              <a:buNone/>
            </a:pPr>
            <a:r>
              <a:rPr lang="en-US" dirty="0" smtClean="0"/>
              <a:t>- healthcare services provided by government and private hospitals as well as clinics;</a:t>
            </a:r>
          </a:p>
          <a:p>
            <a:pPr fontAlgn="t">
              <a:buNone/>
            </a:pPr>
            <a:r>
              <a:rPr lang="en-US" dirty="0" smtClean="0"/>
              <a:t>- educational services provided by government and private schools and other recognized educational institutions;</a:t>
            </a:r>
          </a:p>
          <a:p>
            <a:pPr fontAlgn="t">
              <a:buNone/>
            </a:pPr>
            <a:r>
              <a:rPr lang="en-US" dirty="0" smtClean="0"/>
              <a:t>- professional services : Medical and auditing services, lawyer services in court and other similar professional services that have laws regulating such professions;</a:t>
            </a:r>
          </a:p>
          <a:p>
            <a:pPr fontAlgn="t">
              <a:buNone/>
            </a:pPr>
            <a:r>
              <a:rPr lang="en-US" dirty="0" smtClean="0"/>
              <a:t>- renting of immovable properties;</a:t>
            </a:r>
          </a:p>
          <a:p>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3. Exemptions</a:t>
            </a:r>
            <a:endParaRPr lang="th-TH" dirty="0"/>
          </a:p>
        </p:txBody>
      </p:sp>
      <p:sp>
        <p:nvSpPr>
          <p:cNvPr id="3" name="Content Placeholder 2"/>
          <p:cNvSpPr>
            <a:spLocks noGrp="1"/>
          </p:cNvSpPr>
          <p:nvPr>
            <p:ph sz="quarter" idx="1"/>
          </p:nvPr>
        </p:nvSpPr>
        <p:spPr/>
        <p:txBody>
          <a:bodyPr>
            <a:normAutofit fontScale="92500" lnSpcReduction="10000"/>
          </a:bodyPr>
          <a:lstStyle/>
          <a:p>
            <a:pPr fontAlgn="t">
              <a:buNone/>
            </a:pPr>
            <a:r>
              <a:rPr lang="en-US" dirty="0" smtClean="0"/>
              <a:t>3.5 Cultural services such as amateur sports, services of libraries, museums, zoos;</a:t>
            </a:r>
          </a:p>
          <a:p>
            <a:pPr fontAlgn="t">
              <a:buNone/>
            </a:pPr>
            <a:r>
              <a:rPr lang="en-US" dirty="0" smtClean="0"/>
              <a:t>3.6 Services in the nature of employment of </a:t>
            </a:r>
            <a:r>
              <a:rPr lang="en-US" dirty="0" err="1" smtClean="0"/>
              <a:t>labour</a:t>
            </a:r>
            <a:r>
              <a:rPr lang="en-US" dirty="0" smtClean="0"/>
              <a:t>, research and technical services and services of public entertainers;</a:t>
            </a:r>
          </a:p>
          <a:p>
            <a:pPr fontAlgn="t">
              <a:buNone/>
            </a:pPr>
            <a:r>
              <a:rPr lang="en-US" dirty="0" smtClean="0"/>
              <a:t>3.7 Goods exempted from import duties under the Industrial Estate law imported into an Export Processing Zones (EPZs) and under Chapter 4 of the Customs Tariff Act;</a:t>
            </a:r>
          </a:p>
          <a:p>
            <a:pPr fontAlgn="t">
              <a:buNone/>
            </a:pPr>
            <a:r>
              <a:rPr lang="en-US" dirty="0" smtClean="0"/>
              <a:t>3.8 Imported goods that are kept under the supervision of the Customs Department which will be re-exported and be entitled to a refund for import duties; and</a:t>
            </a:r>
          </a:p>
          <a:p>
            <a:pPr fontAlgn="t">
              <a:buNone/>
            </a:pPr>
            <a:r>
              <a:rPr lang="en-US" dirty="0" smtClean="0"/>
              <a:t>3.9 Other services such as religious and charitable services, services of government agencies and local authorities.</a:t>
            </a:r>
          </a:p>
          <a:p>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1143000"/>
          </a:xfrm>
        </p:spPr>
        <p:txBody>
          <a:bodyPr>
            <a:normAutofit fontScale="90000"/>
          </a:bodyPr>
          <a:lstStyle/>
          <a:p>
            <a:pPr algn="ctr"/>
            <a:r>
              <a:rPr lang="en-US" b="1" dirty="0" smtClean="0"/>
              <a:t>4. Tax Base</a:t>
            </a:r>
            <a:br>
              <a:rPr lang="en-US" b="1" dirty="0" smtClean="0"/>
            </a:br>
            <a:endParaRPr lang="th-TH" dirty="0"/>
          </a:p>
        </p:txBody>
      </p:sp>
      <p:sp>
        <p:nvSpPr>
          <p:cNvPr id="3" name="Content Placeholder 2"/>
          <p:cNvSpPr>
            <a:spLocks noGrp="1"/>
          </p:cNvSpPr>
          <p:nvPr>
            <p:ph sz="quarter" idx="1"/>
          </p:nvPr>
        </p:nvSpPr>
        <p:spPr>
          <a:xfrm>
            <a:off x="914400" y="1600200"/>
            <a:ext cx="7772400" cy="4876800"/>
          </a:xfrm>
        </p:spPr>
        <p:txBody>
          <a:bodyPr>
            <a:normAutofit lnSpcReduction="10000"/>
          </a:bodyPr>
          <a:lstStyle/>
          <a:p>
            <a:pPr fontAlgn="t"/>
            <a:r>
              <a:rPr lang="en-US" dirty="0" smtClean="0"/>
              <a:t>Tax base of VAT is the total value received or receivable from the supply of goods or services. Value means money, property, consideration, service fees, or any other benefits which is ascertainable in terms of money. Tax base will also include any Excise tax arises in connection with such supply. However, tax base is exclusive of the value added tax itself and does not include any discounts or allowances, but only if discounts or allowances are clearly shown in the tax invoices.</a:t>
            </a:r>
          </a:p>
          <a:p>
            <a:pPr fontAlgn="t"/>
            <a:r>
              <a:rPr lang="en-US" dirty="0" smtClean="0"/>
              <a:t>Tax base for imported goods is </a:t>
            </a:r>
          </a:p>
          <a:p>
            <a:pPr fontAlgn="t">
              <a:buNone/>
            </a:pPr>
            <a:endParaRPr lang="en-US" dirty="0" smtClean="0"/>
          </a:p>
          <a:p>
            <a:pPr algn="ctr" fontAlgn="t">
              <a:buNone/>
            </a:pPr>
            <a:r>
              <a:rPr lang="en-US" b="1" dirty="0" smtClean="0"/>
              <a:t>C.I.F. price + Import duty + Excise Tax (if any) + other taxes and fees(if any)</a:t>
            </a:r>
          </a:p>
          <a:p>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1143000"/>
          </a:xfrm>
        </p:spPr>
        <p:txBody>
          <a:bodyPr>
            <a:normAutofit fontScale="90000"/>
          </a:bodyPr>
          <a:lstStyle/>
          <a:p>
            <a:pPr algn="ctr"/>
            <a:r>
              <a:rPr lang="en-US" b="1" dirty="0" smtClean="0"/>
              <a:t>5. Tax Rates</a:t>
            </a:r>
            <a:br>
              <a:rPr lang="en-US" b="1" dirty="0" smtClean="0"/>
            </a:br>
            <a:endParaRPr lang="th-TH" dirty="0"/>
          </a:p>
        </p:txBody>
      </p:sp>
      <p:sp>
        <p:nvSpPr>
          <p:cNvPr id="3" name="Content Placeholder 2"/>
          <p:cNvSpPr>
            <a:spLocks noGrp="1"/>
          </p:cNvSpPr>
          <p:nvPr>
            <p:ph sz="quarter" idx="1"/>
          </p:nvPr>
        </p:nvSpPr>
        <p:spPr>
          <a:xfrm>
            <a:off x="914400" y="2514600"/>
            <a:ext cx="7772400" cy="3505200"/>
          </a:xfrm>
        </p:spPr>
        <p:txBody>
          <a:bodyPr/>
          <a:lstStyle/>
          <a:p>
            <a:pPr algn="ctr" fontAlgn="t">
              <a:buNone/>
            </a:pPr>
            <a:r>
              <a:rPr lang="en-US" dirty="0" smtClean="0"/>
              <a:t>Currently, the rate is 7 percent.</a:t>
            </a:r>
          </a:p>
          <a:p>
            <a:endParaRPr lang="th-TH"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709</TotalTime>
  <Words>668</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9. VAT (1)</vt:lpstr>
      <vt:lpstr>Value Added Tax  </vt:lpstr>
      <vt:lpstr>1. Taxable Person </vt:lpstr>
      <vt:lpstr>2. Supply of Goods, Provision of Services, and Importation </vt:lpstr>
      <vt:lpstr>3. Exemptions </vt:lpstr>
      <vt:lpstr>3. Exemptions</vt:lpstr>
      <vt:lpstr>4. Tax Base </vt:lpstr>
      <vt:lpstr>5. Tax Rates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in taxation</dc:title>
  <dc:creator>HP007</dc:creator>
  <cp:lastModifiedBy>HP037</cp:lastModifiedBy>
  <cp:revision>63</cp:revision>
  <dcterms:created xsi:type="dcterms:W3CDTF">2006-08-16T00:00:00Z</dcterms:created>
  <dcterms:modified xsi:type="dcterms:W3CDTF">2013-09-05T03:49:33Z</dcterms:modified>
</cp:coreProperties>
</file>