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0"/>
  </p:handoutMasterIdLst>
  <p:sldIdLst>
    <p:sldId id="256" r:id="rId2"/>
    <p:sldId id="264" r:id="rId3"/>
    <p:sldId id="265" r:id="rId4"/>
    <p:sldId id="266" r:id="rId5"/>
    <p:sldId id="267" r:id="rId6"/>
    <p:sldId id="268" r:id="rId7"/>
    <p:sldId id="269"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4" d="100"/>
          <a:sy n="84" d="100"/>
        </p:scale>
        <p:origin x="-1470"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39D61DA-CDCF-46BD-A99C-E7AF3795FE9A}" type="datetimeFigureOut">
              <a:rPr lang="th-TH" smtClean="0"/>
              <a:t>05/09/56</a:t>
            </a:fld>
            <a:endParaRPr lang="th-TH"/>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h-TH"/>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20A8A4-225C-450C-BA77-570FE2CB0EE9}" type="slidenum">
              <a:rPr lang="th-TH" smtClean="0"/>
              <a:t>‹#›</a:t>
            </a:fld>
            <a:endParaRPr lang="th-TH"/>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9/5/2013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9/5/2013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9/5/2013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9/5/2013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200400"/>
            <a:ext cx="6400800" cy="2743200"/>
          </a:xfrm>
        </p:spPr>
        <p:txBody>
          <a:bodyPr>
            <a:normAutofit/>
          </a:bodyPr>
          <a:lstStyle/>
          <a:p>
            <a:pPr lvl="0"/>
            <a:r>
              <a:rPr lang="en-US" dirty="0" smtClean="0"/>
              <a:t>Taxpayers </a:t>
            </a:r>
          </a:p>
          <a:p>
            <a:pPr lvl="0"/>
            <a:r>
              <a:rPr lang="en-US" dirty="0" smtClean="0"/>
              <a:t>Tax base </a:t>
            </a:r>
          </a:p>
          <a:p>
            <a:pPr lvl="0"/>
            <a:r>
              <a:rPr lang="en-US" dirty="0" smtClean="0"/>
              <a:t>Tax calculation </a:t>
            </a:r>
          </a:p>
          <a:p>
            <a:pPr lvl="0"/>
            <a:r>
              <a:rPr lang="en-US" dirty="0" smtClean="0"/>
              <a:t>Tax exemption </a:t>
            </a:r>
          </a:p>
          <a:p>
            <a:pPr lvl="0"/>
            <a:r>
              <a:rPr lang="en-US" dirty="0" smtClean="0"/>
              <a:t>Tax preferences </a:t>
            </a:r>
          </a:p>
          <a:p>
            <a:pPr lvl="0"/>
            <a:endParaRPr lang="th-TH" dirty="0" smtClean="0"/>
          </a:p>
          <a:p>
            <a:endParaRPr lang="th-TH" dirty="0"/>
          </a:p>
        </p:txBody>
      </p:sp>
      <p:sp>
        <p:nvSpPr>
          <p:cNvPr id="2" name="Title 1"/>
          <p:cNvSpPr>
            <a:spLocks noGrp="1"/>
          </p:cNvSpPr>
          <p:nvPr>
            <p:ph type="ctrTitle"/>
          </p:nvPr>
        </p:nvSpPr>
        <p:spPr/>
        <p:txBody>
          <a:bodyPr/>
          <a:lstStyle/>
          <a:p>
            <a:r>
              <a:rPr smtClean="0"/>
              <a:t>10. </a:t>
            </a:r>
            <a:r>
              <a:rPr smtClean="0"/>
              <a:t>VAT</a:t>
            </a:r>
            <a:r>
              <a:rPr lang="th-TH" dirty="0" smtClean="0"/>
              <a:t> </a:t>
            </a:r>
            <a:r>
              <a:rPr smtClean="0"/>
              <a:t>(2)</a:t>
            </a:r>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Zero Percent Rate</a:t>
            </a:r>
            <a:br>
              <a:rPr lang="en-US" b="1" dirty="0" smtClean="0"/>
            </a:br>
            <a:endParaRPr lang="th-TH" dirty="0"/>
          </a:p>
        </p:txBody>
      </p:sp>
      <p:sp>
        <p:nvSpPr>
          <p:cNvPr id="3" name="Content Placeholder 2"/>
          <p:cNvSpPr>
            <a:spLocks noGrp="1"/>
          </p:cNvSpPr>
          <p:nvPr>
            <p:ph sz="quarter" idx="1"/>
          </p:nvPr>
        </p:nvSpPr>
        <p:spPr/>
        <p:txBody>
          <a:bodyPr>
            <a:normAutofit fontScale="92500" lnSpcReduction="20000"/>
          </a:bodyPr>
          <a:lstStyle/>
          <a:p>
            <a:pPr fontAlgn="t"/>
            <a:r>
              <a:rPr lang="en-US" dirty="0" smtClean="0"/>
              <a:t>Certain activities are liable to VAT at the rate of zero percent. Those activities include:</a:t>
            </a:r>
          </a:p>
          <a:p>
            <a:pPr>
              <a:buNone/>
            </a:pPr>
            <a:r>
              <a:rPr lang="en-US" dirty="0" smtClean="0"/>
              <a:t>6.1 export of goods; </a:t>
            </a:r>
          </a:p>
          <a:p>
            <a:pPr>
              <a:buNone/>
            </a:pPr>
            <a:r>
              <a:rPr lang="en-US" dirty="0" smtClean="0"/>
              <a:t>6.2 services rendered in Thailand and utilized outside Thailand in accordance with rule, procedure and condition prescribed by the Director-General.; </a:t>
            </a:r>
          </a:p>
          <a:p>
            <a:pPr>
              <a:buNone/>
            </a:pPr>
            <a:r>
              <a:rPr lang="en-US" dirty="0" smtClean="0"/>
              <a:t>6.3 aircraft or sea-vessels engaging in international transportation; </a:t>
            </a:r>
          </a:p>
          <a:p>
            <a:pPr>
              <a:buNone/>
            </a:pPr>
            <a:r>
              <a:rPr lang="en-US" dirty="0" smtClean="0"/>
              <a:t>6.4 supply of goods and services to government agencies or state-owned enterprises under foreign-aid program </a:t>
            </a:r>
          </a:p>
          <a:p>
            <a:pPr>
              <a:buNone/>
            </a:pPr>
            <a:r>
              <a:rPr lang="en-US" dirty="0" smtClean="0"/>
              <a:t>6.5 supply of goods and services to the United Nations and its agencies as well as embassies, consulate-general and consulates; </a:t>
            </a:r>
          </a:p>
          <a:p>
            <a:pPr>
              <a:buNone/>
            </a:pPr>
            <a:r>
              <a:rPr lang="en-US" dirty="0" smtClean="0"/>
              <a:t>6.6 supply of goods and services between bonded warehouses or between enterprises located in EPZs;</a:t>
            </a:r>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7. VAT Computation</a:t>
            </a:r>
            <a:br>
              <a:rPr lang="en-US" b="1" dirty="0" smtClean="0"/>
            </a:br>
            <a:endParaRPr lang="th-TH" dirty="0"/>
          </a:p>
        </p:txBody>
      </p:sp>
      <p:sp>
        <p:nvSpPr>
          <p:cNvPr id="3" name="Content Placeholder 2"/>
          <p:cNvSpPr>
            <a:spLocks noGrp="1"/>
          </p:cNvSpPr>
          <p:nvPr>
            <p:ph sz="quarter" idx="1"/>
          </p:nvPr>
        </p:nvSpPr>
        <p:spPr/>
        <p:txBody>
          <a:bodyPr/>
          <a:lstStyle/>
          <a:p>
            <a:pPr fontAlgn="t">
              <a:buNone/>
            </a:pPr>
            <a:r>
              <a:rPr lang="en-US" b="1" dirty="0" smtClean="0"/>
              <a:t>               VAT Liability = Output Tax – Input Tax</a:t>
            </a:r>
          </a:p>
          <a:p>
            <a:pPr fontAlgn="t"/>
            <a:r>
              <a:rPr lang="en-US" dirty="0" smtClean="0"/>
              <a:t>"Output Tax" is a tax collected or collectible by VAT registered person from his customers when goods or services are supplied. </a:t>
            </a:r>
          </a:p>
          <a:p>
            <a:pPr fontAlgn="t"/>
            <a:r>
              <a:rPr lang="en-US" dirty="0" smtClean="0"/>
              <a:t>"Input Tax" is a tax charged by another registered person on any purchase of goods or provision of services. The term also includes any tax charged on imported goods.</a:t>
            </a:r>
          </a:p>
          <a:p>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8. Tax Point</a:t>
            </a:r>
            <a:br>
              <a:rPr lang="en-US" b="1" dirty="0" smtClean="0"/>
            </a:br>
            <a:endParaRPr lang="th-TH" dirty="0"/>
          </a:p>
        </p:txBody>
      </p:sp>
      <p:sp>
        <p:nvSpPr>
          <p:cNvPr id="3" name="Content Placeholder 2"/>
          <p:cNvSpPr>
            <a:spLocks noGrp="1"/>
          </p:cNvSpPr>
          <p:nvPr>
            <p:ph sz="quarter" idx="1"/>
          </p:nvPr>
        </p:nvSpPr>
        <p:spPr>
          <a:xfrm>
            <a:off x="914400" y="914400"/>
            <a:ext cx="7772400" cy="5410200"/>
          </a:xfrm>
        </p:spPr>
        <p:txBody>
          <a:bodyPr>
            <a:normAutofit fontScale="77500" lnSpcReduction="20000"/>
          </a:bodyPr>
          <a:lstStyle/>
          <a:p>
            <a:pPr fontAlgn="t">
              <a:buNone/>
            </a:pPr>
            <a:r>
              <a:rPr lang="en-US" dirty="0" smtClean="0"/>
              <a:t>VAT occurs when a tax point arises. A tax point arises when goods are supplied or services are provided. The time of supply is be determined as follows:</a:t>
            </a:r>
          </a:p>
          <a:p>
            <a:pPr lvl="1" fontAlgn="t"/>
            <a:r>
              <a:rPr lang="en-US" dirty="0" smtClean="0"/>
              <a:t>Goods – tax point arises at the time of delivery, ownership of goods is transferred, a payment is made, or a tax invoice is issued, whichever is earlier. </a:t>
            </a:r>
          </a:p>
          <a:p>
            <a:pPr lvl="1" fontAlgn="t"/>
            <a:r>
              <a:rPr lang="en-US" dirty="0" smtClean="0"/>
              <a:t>Hire-purchase or installment sale–tax point arises at the time that each payment is due, a payment is made, or a tax invoice is issued, whichever is earlier </a:t>
            </a:r>
          </a:p>
          <a:p>
            <a:pPr lvl="1" fontAlgn="t"/>
            <a:r>
              <a:rPr lang="en-US" dirty="0" smtClean="0"/>
              <a:t>Supply of goods on consignment– tax points arises at the time the consignee makes delivery or transfers, ownership of the goods is transferred to buyer, a payment is made, or a tax invoice is issued, whichever is earlier </a:t>
            </a:r>
          </a:p>
          <a:p>
            <a:pPr lvl="1" fontAlgn="t"/>
            <a:r>
              <a:rPr lang="en-US" dirty="0" smtClean="0"/>
              <a:t>Imports - tax points arises </a:t>
            </a:r>
            <a:r>
              <a:rPr lang="en-US" dirty="0" err="1" smtClean="0"/>
              <a:t>atthe</a:t>
            </a:r>
            <a:r>
              <a:rPr lang="en-US" dirty="0" smtClean="0"/>
              <a:t> time import duty is paid, a guarantee is put up, a guarantor is arranged for, or a bill of lading is issued, whichever is earlier </a:t>
            </a:r>
          </a:p>
          <a:p>
            <a:pPr lvl="1" fontAlgn="t"/>
            <a:r>
              <a:rPr lang="en-US" dirty="0" smtClean="0"/>
              <a:t>Exports - tax points arises at the time export duty is paid, a guarantee is put up, a guarantor is arranged for, a bill of lading is issued, goods are sent from Thailand to an EPZ, or goods are exported from a bonded warehouse, whichever is earlier </a:t>
            </a:r>
          </a:p>
          <a:p>
            <a:pPr lvl="1" fontAlgn="t"/>
            <a:r>
              <a:rPr lang="en-US" dirty="0" smtClean="0"/>
              <a:t>Services - the time a payment is made, tax invoice is issued, or service is utilized, whichever is earlier </a:t>
            </a:r>
          </a:p>
          <a:p>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9. Tax Invoice</a:t>
            </a:r>
            <a:br>
              <a:rPr lang="en-US" b="1" dirty="0" smtClean="0"/>
            </a:br>
            <a:endParaRPr lang="th-TH" dirty="0"/>
          </a:p>
        </p:txBody>
      </p:sp>
      <p:sp>
        <p:nvSpPr>
          <p:cNvPr id="3" name="Content Placeholder 2"/>
          <p:cNvSpPr>
            <a:spLocks noGrp="1"/>
          </p:cNvSpPr>
          <p:nvPr>
            <p:ph sz="quarter" idx="1"/>
          </p:nvPr>
        </p:nvSpPr>
        <p:spPr>
          <a:xfrm>
            <a:off x="914400" y="1066800"/>
            <a:ext cx="7772400" cy="4953000"/>
          </a:xfrm>
        </p:spPr>
        <p:txBody>
          <a:bodyPr>
            <a:normAutofit fontScale="92500" lnSpcReduction="10000"/>
          </a:bodyPr>
          <a:lstStyle/>
          <a:p>
            <a:pPr fontAlgn="t"/>
            <a:r>
              <a:rPr lang="en-US" dirty="0" smtClean="0"/>
              <a:t>VAT registered operators are required to issue tax invoices every time the transactions are made showing details of nature and value of goods sold or services provided and also amount of VAT due. Tax invoice is used as evidence for claiming input tax credit. Tax invoice must contain the following elements:</a:t>
            </a:r>
          </a:p>
          <a:p>
            <a:pPr marL="514350" indent="-514350">
              <a:buAutoNum type="arabicPeriod"/>
            </a:pPr>
            <a:r>
              <a:rPr lang="en-US" dirty="0" smtClean="0"/>
              <a:t>The word "Tax invoice" in a prominent place, </a:t>
            </a:r>
          </a:p>
          <a:p>
            <a:pPr marL="514350" indent="-514350">
              <a:buAutoNum type="arabicPeriod"/>
            </a:pPr>
            <a:r>
              <a:rPr lang="en-US" dirty="0" smtClean="0"/>
              <a:t>Name, address and tax identification number of the issuer, </a:t>
            </a:r>
          </a:p>
          <a:p>
            <a:pPr marL="514350" indent="-514350">
              <a:buAutoNum type="arabicPeriod"/>
            </a:pPr>
            <a:r>
              <a:rPr lang="en-US" dirty="0" smtClean="0"/>
              <a:t>Name and address of the purchaser or customers, </a:t>
            </a:r>
          </a:p>
          <a:p>
            <a:pPr marL="514350" indent="-514350">
              <a:buAutoNum type="arabicPeriod"/>
            </a:pPr>
            <a:r>
              <a:rPr lang="en-US" dirty="0" smtClean="0"/>
              <a:t>Serial numbers of tax invoice and tax invoice books (if applicable), </a:t>
            </a:r>
          </a:p>
          <a:p>
            <a:pPr marL="514350" indent="-514350">
              <a:buAutoNum type="arabicPeriod"/>
            </a:pPr>
            <a:r>
              <a:rPr lang="en-US" dirty="0" smtClean="0"/>
              <a:t>Description, value and quantity of goods or services;</a:t>
            </a:r>
          </a:p>
          <a:p>
            <a:pPr marL="514350" indent="-514350">
              <a:buAutoNum type="arabicPeriod"/>
            </a:pPr>
            <a:r>
              <a:rPr lang="en-US" dirty="0" smtClean="0"/>
              <a:t>Amount of VAT chargeable, and </a:t>
            </a:r>
          </a:p>
          <a:p>
            <a:pPr marL="514350" indent="-514350">
              <a:buAutoNum type="arabicPeriod"/>
            </a:pPr>
            <a:r>
              <a:rPr lang="en-US" dirty="0" smtClean="0"/>
              <a:t>Date of issuance.</a:t>
            </a:r>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10. Registration</a:t>
            </a:r>
            <a:br>
              <a:rPr lang="en-US" b="1" dirty="0" smtClean="0"/>
            </a:br>
            <a:endParaRPr lang="th-TH" dirty="0"/>
          </a:p>
        </p:txBody>
      </p:sp>
      <p:sp>
        <p:nvSpPr>
          <p:cNvPr id="3" name="Content Placeholder 2"/>
          <p:cNvSpPr>
            <a:spLocks noGrp="1"/>
          </p:cNvSpPr>
          <p:nvPr>
            <p:ph sz="quarter" idx="1"/>
          </p:nvPr>
        </p:nvSpPr>
        <p:spPr/>
        <p:txBody>
          <a:bodyPr/>
          <a:lstStyle/>
          <a:p>
            <a:pPr fontAlgn="t"/>
            <a:r>
              <a:rPr lang="en-US" dirty="0" smtClean="0"/>
              <a:t>Any person or entity whose turnover from supply of goods, provision of services, or imports exceed 1,800,000 baht per year are required to register as VAT operators by submitting the registration application(Form P.P. 01) to the Area Revenue Offices before the operation of business or within 30 days after its income reaches the threshold. </a:t>
            </a:r>
          </a:p>
          <a:p>
            <a:pPr fontAlgn="t"/>
            <a:r>
              <a:rPr lang="en-US" dirty="0" smtClean="0"/>
              <a:t>If the business has several branches, the registration application can be submitted at the Area Revenue Offices where the business’ headquarter is situated.</a:t>
            </a:r>
          </a:p>
          <a:p>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11. Refund</a:t>
            </a:r>
            <a:br>
              <a:rPr lang="en-US" b="1" dirty="0" smtClean="0"/>
            </a:br>
            <a:endParaRPr lang="th-TH" dirty="0"/>
          </a:p>
        </p:txBody>
      </p:sp>
      <p:sp>
        <p:nvSpPr>
          <p:cNvPr id="3" name="Content Placeholder 2"/>
          <p:cNvSpPr>
            <a:spLocks noGrp="1"/>
          </p:cNvSpPr>
          <p:nvPr>
            <p:ph sz="quarter" idx="1"/>
          </p:nvPr>
        </p:nvSpPr>
        <p:spPr/>
        <p:txBody>
          <a:bodyPr>
            <a:normAutofit/>
          </a:bodyPr>
          <a:lstStyle/>
          <a:p>
            <a:pPr fontAlgn="t"/>
            <a:r>
              <a:rPr lang="en-US" dirty="0" smtClean="0"/>
              <a:t>In each month, if input tax exceeds output tax, taxpayer can claim for the refund, either in form of cash or tax credit to be used in the following months. Therefore, in case of zero-rated, taxpayer will always be entitled to VAT refund. As for unused input tax, it may be creditable against output tax within the next 6 months. However, the refund can only be claimed within 3 years from the last day of filing date. </a:t>
            </a:r>
          </a:p>
          <a:p>
            <a:pPr fontAlgn="t"/>
            <a:r>
              <a:rPr lang="en-US" dirty="0" smtClean="0"/>
              <a:t>Certain input taxes, such as tax in relation to entertaining expenses, are not creditable under VAT. However, those non-creditable input taxes can instead be used as deductible expenses under Corporate Income Tax (CIT).</a:t>
            </a:r>
          </a:p>
          <a:p>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12. VAT Return and Payment</a:t>
            </a:r>
            <a:br>
              <a:rPr lang="en-US" b="1" dirty="0" smtClean="0"/>
            </a:br>
            <a:endParaRPr lang="th-TH" dirty="0"/>
          </a:p>
        </p:txBody>
      </p:sp>
      <p:sp>
        <p:nvSpPr>
          <p:cNvPr id="3" name="Content Placeholder 2"/>
          <p:cNvSpPr>
            <a:spLocks noGrp="1"/>
          </p:cNvSpPr>
          <p:nvPr>
            <p:ph sz="quarter" idx="1"/>
          </p:nvPr>
        </p:nvSpPr>
        <p:spPr/>
        <p:txBody>
          <a:bodyPr>
            <a:normAutofit fontScale="85000" lnSpcReduction="20000"/>
          </a:bodyPr>
          <a:lstStyle/>
          <a:p>
            <a:pPr fontAlgn="t"/>
            <a:r>
              <a:rPr lang="en-US" dirty="0" smtClean="0"/>
              <a:t>VAT return must be filed on a monthly basis. VAT returns (Form P.P. 30) together with tax payment, if any, must be submitted to the Area Revenue Branch Office within 15 days of the following month. If taxpayer has more than one place of business, each place of business must file the return and make a payment separately unless there is an approval from the Director-General of the Revenue Department. Services utilized in Thailand supplied by service providers in other countries are also subject to VAT in Thailand. In such a case, the customers in Thailand are obliged to file a VAT return (Form P.P. 36) and pay VAT, if any, on behalf of the service providers.</a:t>
            </a:r>
          </a:p>
          <a:p>
            <a:pPr fontAlgn="t"/>
            <a:r>
              <a:rPr lang="en-US" dirty="0" smtClean="0"/>
              <a:t>In the case where supply of goods or services is also subject to Excise tax, VAT return and tax payment, if any, must be submitted to the Excise Department together with Excise tax return and tax payment within 15 days of the following month. In case of imported goods, VAT return and tax payment must be submitted to the Customs Department at the point of import.</a:t>
            </a:r>
          </a:p>
          <a:p>
            <a:endParaRPr lang="th-TH"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705</TotalTime>
  <Words>999</Words>
  <Application>Microsoft Office PowerPoint</Application>
  <PresentationFormat>On-screen Show (4:3)</PresentationFormat>
  <Paragraphs>44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Equity</vt:lpstr>
      <vt:lpstr>10. VAT (2)</vt:lpstr>
      <vt:lpstr>6. Zero Percent Rate </vt:lpstr>
      <vt:lpstr>7. VAT Computation </vt:lpstr>
      <vt:lpstr>8. Tax Point </vt:lpstr>
      <vt:lpstr>9. Tax Invoice </vt:lpstr>
      <vt:lpstr>10. Registration </vt:lpstr>
      <vt:lpstr>11. Refund </vt:lpstr>
      <vt:lpstr>12. VAT Return and Payment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in taxation</dc:title>
  <dc:creator>HP007</dc:creator>
  <cp:lastModifiedBy>HP037</cp:lastModifiedBy>
  <cp:revision>62</cp:revision>
  <dcterms:created xsi:type="dcterms:W3CDTF">2006-08-16T00:00:00Z</dcterms:created>
  <dcterms:modified xsi:type="dcterms:W3CDTF">2013-09-05T03:49:32Z</dcterms:modified>
</cp:coreProperties>
</file>